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sldIdLst>
    <p:sldId id="256" r:id="rId2"/>
    <p:sldId id="279"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8" r:id="rId17"/>
    <p:sldId id="293" r:id="rId18"/>
    <p:sldId id="297" r:id="rId19"/>
    <p:sldId id="299" r:id="rId20"/>
    <p:sldId id="300" r:id="rId21"/>
    <p:sldId id="301" r:id="rId22"/>
    <p:sldId id="302" r:id="rId23"/>
    <p:sldId id="303" r:id="rId24"/>
    <p:sldId id="304" r:id="rId25"/>
    <p:sldId id="305" r:id="rId26"/>
    <p:sldId id="306" r:id="rId27"/>
    <p:sldId id="307" r:id="rId28"/>
    <p:sldId id="308" r:id="rId29"/>
    <p:sldId id="309" r:id="rId30"/>
    <p:sldId id="294"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39" r:id="rId61"/>
    <p:sldId id="340" r:id="rId62"/>
    <p:sldId id="341" r:id="rId63"/>
    <p:sldId id="342" r:id="rId64"/>
    <p:sldId id="343" r:id="rId65"/>
    <p:sldId id="344"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358" r:id="rId80"/>
    <p:sldId id="359" r:id="rId81"/>
    <p:sldId id="360" r:id="rId82"/>
    <p:sldId id="361" r:id="rId83"/>
    <p:sldId id="362" r:id="rId84"/>
    <p:sldId id="363" r:id="rId8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E2CA"/>
          </a:solidFill>
        </a:fill>
      </a:tcStyle>
    </a:wholeTbl>
    <a:band2H>
      <a:tcTxStyle/>
      <a:tcStyle>
        <a:tcBdr/>
        <a:fill>
          <a:solidFill>
            <a:srgbClr val="FCF1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D6"/>
          </a:solidFill>
        </a:fill>
      </a:tcStyle>
    </a:wholeTbl>
    <a:band2H>
      <a:tcTxStyle/>
      <a:tcStyle>
        <a:tcBdr/>
        <a:fill>
          <a:solidFill>
            <a:srgbClr val="F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ECE"/>
          </a:solidFill>
        </a:fill>
      </a:tcStyle>
    </a:wholeTbl>
    <a:band2H>
      <a:tcTxStyle/>
      <a:tcStyle>
        <a:tcBdr/>
        <a:fill>
          <a:solidFill>
            <a:srgbClr val="F5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2883"/>
  </p:normalViewPr>
  <p:slideViewPr>
    <p:cSldViewPr snapToGrid="0" snapToObjects="1">
      <p:cViewPr varScale="1">
        <p:scale>
          <a:sx n="79" d="100"/>
          <a:sy n="79" d="100"/>
        </p:scale>
        <p:origin x="1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345686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aike.baidu.com/view/777106.ht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wikipedia.org/wiki/Joseph_Nic%C3%A9phore_Ni%C3%A9pc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每个灰度图像可以看做是一个二维数组或者矩阵</a:t>
            </a:r>
          </a:p>
          <a:p>
            <a:pPr defTabSz="914400">
              <a:defRPr sz="1200">
                <a:latin typeface="+mj-lt"/>
                <a:ea typeface="+mj-ea"/>
                <a:cs typeface="+mj-cs"/>
                <a:sym typeface="Helvetica"/>
              </a:defRPr>
            </a:pPr>
            <a:r>
              <a:t>灰度图像(grayscale image)一般每个像素（pixel）用一个字节（8bit）表示，此时最大能表示[0..255]共256个灰度级。</a:t>
            </a:r>
          </a:p>
        </p:txBody>
      </p:sp>
    </p:spTree>
    <p:extLst>
      <p:ext uri="{BB962C8B-B14F-4D97-AF65-F5344CB8AC3E}">
        <p14:creationId xmlns:p14="http://schemas.microsoft.com/office/powerpoint/2010/main" val="105425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p>
            <a:pPr marL="228600" indent="-228600" defTabSz="914400">
              <a:buSzPct val="100000"/>
              <a:buAutoNum type="arabicParenBoth"/>
              <a:defRPr sz="1200">
                <a:latin typeface="Calibri"/>
                <a:ea typeface="Calibri"/>
                <a:cs typeface="Calibri"/>
                <a:sym typeface="Calibri"/>
              </a:defRPr>
            </a:pPr>
            <a:r>
              <a:rPr>
                <a:latin typeface="+mj-lt"/>
                <a:ea typeface="+mj-ea"/>
                <a:cs typeface="+mj-cs"/>
                <a:sym typeface="Helvetica"/>
              </a:rPr>
              <a:t>每一行的字节数必须是</a:t>
            </a:r>
            <a:r>
              <a:t>4</a:t>
            </a:r>
            <a:r>
              <a:rPr>
                <a:latin typeface="+mj-lt"/>
                <a:ea typeface="+mj-ea"/>
                <a:cs typeface="+mj-cs"/>
                <a:sym typeface="Helvetica"/>
              </a:rPr>
              <a:t>的整倍数，如果不是，则需要补齐。</a:t>
            </a:r>
          </a:p>
          <a:p>
            <a:pPr marL="228600" indent="-228600" defTabSz="914400">
              <a:buSzPct val="100000"/>
              <a:buAutoNum type="arabicParenBoth"/>
              <a:defRPr sz="1200">
                <a:latin typeface="Calibri"/>
                <a:ea typeface="Calibri"/>
                <a:cs typeface="Calibri"/>
                <a:sym typeface="Calibri"/>
              </a:defRPr>
            </a:pPr>
            <a:r>
              <a:rPr>
                <a:latin typeface="+mj-lt"/>
                <a:ea typeface="+mj-ea"/>
                <a:cs typeface="+mj-cs"/>
                <a:sym typeface="Helvetica"/>
              </a:rPr>
              <a:t>一般来说，</a:t>
            </a:r>
            <a:r>
              <a:t>.bMP</a:t>
            </a:r>
            <a:r>
              <a:rPr>
                <a:latin typeface="+mj-lt"/>
                <a:ea typeface="+mj-ea"/>
                <a:cs typeface="+mj-cs"/>
                <a:sym typeface="Helvetica"/>
              </a:rPr>
              <a:t>文件的数据从下到上，从左到右的。也就是说，从文件中最先读到的是图象最下面一行的左边第一个象素，然后是左边第二个象素</a:t>
            </a:r>
            <a:r>
              <a:t>……</a:t>
            </a:r>
            <a:r>
              <a:rPr>
                <a:latin typeface="+mj-lt"/>
                <a:ea typeface="+mj-ea"/>
                <a:cs typeface="+mj-cs"/>
                <a:sym typeface="Helvetica"/>
              </a:rPr>
              <a:t>接下来是倒数第二行左边第一个象素，左边第二个象素</a:t>
            </a:r>
            <a:r>
              <a:t>……</a:t>
            </a:r>
            <a:r>
              <a:rPr>
                <a:latin typeface="+mj-lt"/>
                <a:ea typeface="+mj-ea"/>
                <a:cs typeface="+mj-cs"/>
                <a:sym typeface="Helvetica"/>
              </a:rPr>
              <a:t>依次类推 ，最后得到的是最上面一行的最右一个象素。</a:t>
            </a:r>
          </a:p>
        </p:txBody>
      </p:sp>
    </p:spTree>
    <p:extLst>
      <p:ext uri="{BB962C8B-B14F-4D97-AF65-F5344CB8AC3E}">
        <p14:creationId xmlns:p14="http://schemas.microsoft.com/office/powerpoint/2010/main" val="2751354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pPr defTabSz="914400">
              <a:lnSpc>
                <a:spcPct val="80000"/>
              </a:lnSpc>
              <a:defRPr sz="900">
                <a:latin typeface="Calibri"/>
                <a:ea typeface="Calibri"/>
                <a:cs typeface="Calibri"/>
                <a:sym typeface="Calibri"/>
              </a:defRPr>
            </a:pPr>
            <a:r>
              <a:rPr>
                <a:latin typeface="+mj-lt"/>
                <a:ea typeface="+mj-ea"/>
                <a:cs typeface="+mj-cs"/>
                <a:sym typeface="Helvetica"/>
              </a:rPr>
              <a:t>下面我们了解一个简单的相机发展历史：眼睛－</a:t>
            </a:r>
            <a:r>
              <a:t>&gt;</a:t>
            </a:r>
            <a:r>
              <a:rPr>
                <a:latin typeface="+mj-lt"/>
                <a:ea typeface="+mj-ea"/>
                <a:cs typeface="+mj-cs"/>
                <a:sym typeface="Helvetica"/>
              </a:rPr>
              <a:t>暗箱－</a:t>
            </a:r>
            <a:r>
              <a:t>&gt;</a:t>
            </a:r>
            <a:r>
              <a:rPr>
                <a:latin typeface="+mj-lt"/>
                <a:ea typeface="+mj-ea"/>
                <a:cs typeface="+mj-cs"/>
                <a:sym typeface="Helvetica"/>
              </a:rPr>
              <a:t>相机</a:t>
            </a:r>
          </a:p>
          <a:p>
            <a:pPr defTabSz="914400">
              <a:lnSpc>
                <a:spcPct val="80000"/>
              </a:lnSpc>
              <a:defRPr sz="900">
                <a:latin typeface="Calibri"/>
                <a:ea typeface="Calibri"/>
                <a:cs typeface="Calibri"/>
                <a:sym typeface="Calibri"/>
              </a:defRPr>
            </a:pPr>
            <a:endParaRPr>
              <a:latin typeface="+mj-lt"/>
              <a:ea typeface="+mj-ea"/>
              <a:cs typeface="+mj-cs"/>
              <a:sym typeface="Helvetica"/>
            </a:endParaRPr>
          </a:p>
          <a:p>
            <a:pPr defTabSz="914400">
              <a:lnSpc>
                <a:spcPct val="80000"/>
              </a:lnSpc>
              <a:defRPr sz="900">
                <a:latin typeface="Calibri"/>
                <a:ea typeface="Calibri"/>
                <a:cs typeface="Calibri"/>
                <a:sym typeface="Calibri"/>
              </a:defRPr>
            </a:pPr>
            <a:r>
              <a:rPr>
                <a:latin typeface="+mj-lt"/>
                <a:ea typeface="+mj-ea"/>
                <a:cs typeface="+mj-cs"/>
                <a:sym typeface="Helvetica"/>
              </a:rPr>
              <a:t>因为我们的眼睛，我们才会想要成像，保留自己所见。</a:t>
            </a:r>
          </a:p>
          <a:p>
            <a:pPr defTabSz="914400">
              <a:lnSpc>
                <a:spcPct val="80000"/>
              </a:lnSpc>
              <a:defRPr sz="900">
                <a:latin typeface="Calibri"/>
                <a:ea typeface="Calibri"/>
                <a:cs typeface="Calibri"/>
                <a:sym typeface="Calibri"/>
              </a:defRPr>
            </a:pPr>
            <a:endParaRPr>
              <a:latin typeface="+mj-lt"/>
              <a:ea typeface="+mj-ea"/>
              <a:cs typeface="+mj-cs"/>
              <a:sym typeface="Helvetica"/>
            </a:endParaRPr>
          </a:p>
          <a:p>
            <a:pPr defTabSz="914400">
              <a:lnSpc>
                <a:spcPct val="80000"/>
              </a:lnSpc>
              <a:defRPr sz="900">
                <a:latin typeface="Calibri"/>
                <a:ea typeface="Calibri"/>
                <a:cs typeface="Calibri"/>
                <a:sym typeface="Calibri"/>
              </a:defRPr>
            </a:pPr>
            <a:r>
              <a:rPr>
                <a:latin typeface="+mj-lt"/>
                <a:ea typeface="+mj-ea"/>
                <a:cs typeface="+mj-cs"/>
                <a:sym typeface="Helvetica"/>
              </a:rPr>
              <a:t>什么是相机？一个不透光的盒子，里面具有感光元件。早先都用感光胶片反景物拍摄下来的摄影器材，现在使用</a:t>
            </a:r>
            <a:r>
              <a:t>CCD</a:t>
            </a:r>
            <a:r>
              <a:rPr>
                <a:latin typeface="+mj-lt"/>
                <a:ea typeface="+mj-ea"/>
                <a:cs typeface="+mj-cs"/>
                <a:sym typeface="Helvetica"/>
              </a:rPr>
              <a:t>感光。</a:t>
            </a:r>
          </a:p>
          <a:p>
            <a:pPr defTabSz="914400">
              <a:lnSpc>
                <a:spcPct val="80000"/>
              </a:lnSpc>
              <a:defRPr sz="900">
                <a:latin typeface="Calibri"/>
                <a:ea typeface="Calibri"/>
                <a:cs typeface="Calibri"/>
                <a:sym typeface="Calibri"/>
              </a:defRPr>
            </a:pPr>
            <a:endParaRPr>
              <a:latin typeface="+mj-lt"/>
              <a:ea typeface="+mj-ea"/>
              <a:cs typeface="+mj-cs"/>
              <a:sym typeface="Helvetica"/>
            </a:endParaRPr>
          </a:p>
          <a:p>
            <a:pPr defTabSz="914400">
              <a:lnSpc>
                <a:spcPct val="80000"/>
              </a:lnSpc>
              <a:defRPr sz="900">
                <a:latin typeface="Calibri"/>
                <a:ea typeface="Calibri"/>
                <a:cs typeface="Calibri"/>
                <a:sym typeface="Calibri"/>
              </a:defRPr>
            </a:pPr>
            <a:r>
              <a:rPr>
                <a:latin typeface="+mj-lt"/>
                <a:ea typeface="+mj-ea"/>
                <a:cs typeface="+mj-cs"/>
                <a:sym typeface="Helvetica"/>
              </a:rPr>
              <a:t>相机的发明经历了漫长的岁月。我国对光和影像的研究，有着十分悠久的历史。早在公元前四百多年，我国的《墨经》一书就详细记载了光的直线前进、光的反射，以及平面镜、凹面镜、凸面镜的成像现象。到了宋代，在沈括所著的《梦溪笔谈》（</a:t>
            </a:r>
            <a:r>
              <a:t>1031</a:t>
            </a:r>
            <a:r>
              <a:rPr>
                <a:latin typeface="+mj-lt"/>
                <a:ea typeface="+mj-ea"/>
                <a:cs typeface="+mj-cs"/>
                <a:sym typeface="Helvetica"/>
              </a:rPr>
              <a:t>至</a:t>
            </a:r>
            <a:r>
              <a:t>1095</a:t>
            </a:r>
            <a:r>
              <a:rPr>
                <a:latin typeface="+mj-lt"/>
                <a:ea typeface="+mj-ea"/>
                <a:cs typeface="+mj-cs"/>
                <a:sym typeface="Helvetica"/>
              </a:rPr>
              <a:t>年）一书中，还详细叙述了</a:t>
            </a:r>
            <a:r>
              <a:t>“</a:t>
            </a:r>
            <a:r>
              <a:rPr>
                <a:latin typeface="+mj-lt"/>
                <a:ea typeface="+mj-ea"/>
                <a:cs typeface="+mj-cs"/>
                <a:sym typeface="Helvetica"/>
              </a:rPr>
              <a:t>小孔成像匣</a:t>
            </a:r>
            <a:r>
              <a:t>”</a:t>
            </a:r>
            <a:r>
              <a:rPr>
                <a:latin typeface="+mj-lt"/>
                <a:ea typeface="+mj-ea"/>
                <a:cs typeface="+mj-cs"/>
                <a:sym typeface="Helvetica"/>
              </a:rPr>
              <a:t>的原理。</a:t>
            </a:r>
          </a:p>
          <a:p>
            <a:pPr defTabSz="914400">
              <a:lnSpc>
                <a:spcPct val="80000"/>
              </a:lnSpc>
              <a:defRPr sz="900">
                <a:latin typeface="Calibri"/>
                <a:ea typeface="Calibri"/>
                <a:cs typeface="Calibri"/>
                <a:sym typeface="Calibri"/>
              </a:defRPr>
            </a:pPr>
            <a:endParaRPr>
              <a:latin typeface="+mj-lt"/>
              <a:ea typeface="+mj-ea"/>
              <a:cs typeface="+mj-cs"/>
              <a:sym typeface="Helvetica"/>
            </a:endParaRPr>
          </a:p>
          <a:p>
            <a:pPr defTabSz="914400">
              <a:lnSpc>
                <a:spcPct val="80000"/>
              </a:lnSpc>
              <a:defRPr sz="900">
                <a:latin typeface="Calibri"/>
                <a:ea typeface="Calibri"/>
                <a:cs typeface="Calibri"/>
                <a:sym typeface="Calibri"/>
              </a:defRPr>
            </a:pPr>
            <a:r>
              <a:rPr>
                <a:latin typeface="+mj-lt"/>
                <a:ea typeface="+mj-ea"/>
                <a:cs typeface="+mj-cs"/>
                <a:sym typeface="Helvetica"/>
              </a:rPr>
              <a:t>但是真正利用小孔成像的是西方，在</a:t>
            </a:r>
            <a:r>
              <a:t>16</a:t>
            </a:r>
            <a:r>
              <a:rPr>
                <a:latin typeface="+mj-lt"/>
                <a:ea typeface="+mj-ea"/>
                <a:cs typeface="+mj-cs"/>
                <a:sym typeface="Helvetica"/>
              </a:rPr>
              <a:t>世纪文艺复兴时期，欧洲出现了供绘画用的</a:t>
            </a:r>
            <a:r>
              <a:t>“</a:t>
            </a:r>
            <a:r>
              <a:rPr>
                <a:latin typeface="+mj-lt"/>
                <a:ea typeface="+mj-ea"/>
                <a:cs typeface="+mj-cs"/>
                <a:sym typeface="Helvetica"/>
              </a:rPr>
              <a:t>成像暗箱</a:t>
            </a:r>
            <a:r>
              <a:t>”</a:t>
            </a:r>
            <a:r>
              <a:rPr>
                <a:latin typeface="+mj-lt"/>
                <a:ea typeface="+mj-ea"/>
                <a:cs typeface="+mj-cs"/>
                <a:sym typeface="Helvetica"/>
              </a:rPr>
              <a:t>。義大利人達文西（</a:t>
            </a:r>
            <a:r>
              <a:t>Leonardo Da Vici 1452</a:t>
            </a:r>
            <a:r>
              <a:rPr>
                <a:latin typeface="+mj-lt"/>
                <a:ea typeface="+mj-ea"/>
                <a:cs typeface="+mj-cs"/>
                <a:sym typeface="Helvetica"/>
              </a:rPr>
              <a:t>－</a:t>
            </a:r>
            <a:r>
              <a:t>1519</a:t>
            </a:r>
            <a:r>
              <a:rPr>
                <a:latin typeface="+mj-lt"/>
                <a:ea typeface="+mj-ea"/>
                <a:cs typeface="+mj-cs"/>
                <a:sym typeface="Helvetica"/>
              </a:rPr>
              <a:t>），科學著作中就記述這暗箱，介紹人們可以用來寫生，描繪使用的工具。</a:t>
            </a:r>
          </a:p>
          <a:p>
            <a:pPr defTabSz="914400">
              <a:lnSpc>
                <a:spcPct val="80000"/>
              </a:lnSpc>
              <a:defRPr sz="900">
                <a:latin typeface="Calibri"/>
                <a:ea typeface="Calibri"/>
                <a:cs typeface="Calibri"/>
                <a:sym typeface="Calibri"/>
              </a:defRPr>
            </a:pPr>
            <a:endParaRPr>
              <a:latin typeface="+mj-lt"/>
              <a:ea typeface="+mj-ea"/>
              <a:cs typeface="+mj-cs"/>
              <a:sym typeface="Helvetica"/>
            </a:endParaRPr>
          </a:p>
          <a:p>
            <a:pPr defTabSz="914400">
              <a:lnSpc>
                <a:spcPct val="80000"/>
              </a:lnSpc>
              <a:defRPr sz="900">
                <a:latin typeface="Calibri"/>
                <a:ea typeface="Calibri"/>
                <a:cs typeface="Calibri"/>
                <a:sym typeface="Calibri"/>
              </a:defRPr>
            </a:pPr>
            <a:r>
              <a:rPr>
                <a:latin typeface="+mj-lt"/>
                <a:ea typeface="+mj-ea"/>
                <a:cs typeface="+mj-cs"/>
                <a:sym typeface="Helvetica"/>
              </a:rPr>
              <a:t>拉丁語系國家的人們，為了避暑把屋子蓋得很遮陽很陰暗。這「房屋」拉丁語為（</a:t>
            </a:r>
            <a:r>
              <a:t>Camera</a:t>
            </a:r>
            <a:r>
              <a:rPr>
                <a:latin typeface="+mj-lt"/>
                <a:ea typeface="+mj-ea"/>
                <a:cs typeface="+mj-cs"/>
                <a:sym typeface="Helvetica"/>
              </a:rPr>
              <a:t>）。而暗箱（</a:t>
            </a:r>
            <a:r>
              <a:rPr b="1">
                <a:latin typeface="+mj-lt"/>
                <a:ea typeface="+mj-ea"/>
                <a:cs typeface="+mj-cs"/>
                <a:sym typeface="Helvetica"/>
              </a:rPr>
              <a:t>Camera Obscure</a:t>
            </a:r>
            <a:r>
              <a:rPr>
                <a:latin typeface="+mj-lt"/>
                <a:ea typeface="+mj-ea"/>
                <a:cs typeface="+mj-cs"/>
                <a:sym typeface="Helvetica"/>
              </a:rPr>
              <a:t>）是晦暗的房室之意，也是照相機（攝影機）的雛形。</a:t>
            </a:r>
          </a:p>
          <a:p>
            <a:pPr defTabSz="914400">
              <a:lnSpc>
                <a:spcPct val="80000"/>
              </a:lnSpc>
              <a:defRPr sz="900">
                <a:latin typeface="Calibri"/>
                <a:ea typeface="Calibri"/>
                <a:cs typeface="Calibri"/>
                <a:sym typeface="Calibri"/>
              </a:defRPr>
            </a:pPr>
            <a:endParaRPr>
              <a:latin typeface="+mj-lt"/>
              <a:ea typeface="+mj-ea"/>
              <a:cs typeface="+mj-cs"/>
              <a:sym typeface="Helvetica"/>
            </a:endParaRPr>
          </a:p>
          <a:p>
            <a:pPr defTabSz="914400">
              <a:lnSpc>
                <a:spcPct val="80000"/>
              </a:lnSpc>
              <a:defRPr sz="900">
                <a:latin typeface="Calibri"/>
                <a:ea typeface="Calibri"/>
                <a:cs typeface="Calibri"/>
                <a:sym typeface="Calibri"/>
              </a:defRPr>
            </a:pPr>
            <a:r>
              <a:rPr>
                <a:latin typeface="+mj-lt"/>
                <a:ea typeface="+mj-ea"/>
                <a:cs typeface="+mj-cs"/>
                <a:sym typeface="Helvetica"/>
              </a:rPr>
              <a:t>【自然魔術】（《</a:t>
            </a:r>
            <a:r>
              <a:t>Magia Naturalis</a:t>
            </a:r>
            <a:r>
              <a:rPr>
                <a:latin typeface="+mj-lt"/>
                <a:ea typeface="+mj-ea"/>
                <a:cs typeface="+mj-cs"/>
                <a:sym typeface="Helvetica"/>
              </a:rPr>
              <a:t>》），一書中更詳盡介紹</a:t>
            </a:r>
            <a:r>
              <a:t>Camera Obscura</a:t>
            </a:r>
            <a:r>
              <a:rPr>
                <a:latin typeface="+mj-lt"/>
                <a:ea typeface="+mj-ea"/>
                <a:cs typeface="+mj-cs"/>
                <a:sym typeface="Helvetica"/>
              </a:rPr>
              <a:t>。首先推薦人們，暗箱的確可以當作繪畫工具使用。他的著作說；使用這工具，只要用鉛筆將影像反射在畫紙的，描繪出輪廓，再著色即可完成一幅，很有真實感的畫像，再高明的畫家也不能相比。此書當時一版再版，且譯傳世界各國。所以，玻爾塔有一段很長時間，被全世界公認是暗箱的發明人。</a:t>
            </a:r>
          </a:p>
          <a:p>
            <a:pPr defTabSz="914400">
              <a:lnSpc>
                <a:spcPct val="80000"/>
              </a:lnSpc>
              <a:defRPr sz="900">
                <a:latin typeface="Calibri"/>
                <a:ea typeface="Calibri"/>
                <a:cs typeface="Calibri"/>
                <a:sym typeface="Calibri"/>
              </a:defRPr>
            </a:pPr>
            <a:endParaRPr>
              <a:latin typeface="+mj-lt"/>
              <a:ea typeface="+mj-ea"/>
              <a:cs typeface="+mj-cs"/>
              <a:sym typeface="Helvetica"/>
            </a:endParaRPr>
          </a:p>
          <a:p>
            <a:pPr defTabSz="914400">
              <a:lnSpc>
                <a:spcPct val="80000"/>
              </a:lnSpc>
              <a:defRPr sz="900">
                <a:latin typeface="Calibri"/>
                <a:ea typeface="Calibri"/>
                <a:cs typeface="Calibri"/>
                <a:sym typeface="Calibri"/>
              </a:defRPr>
            </a:pPr>
            <a:r>
              <a:rPr>
                <a:latin typeface="+mj-lt"/>
                <a:ea typeface="+mj-ea"/>
                <a:cs typeface="+mj-cs"/>
                <a:sym typeface="Helvetica"/>
              </a:rPr>
              <a:t>直到</a:t>
            </a:r>
            <a:r>
              <a:t> 19</a:t>
            </a:r>
            <a:r>
              <a:rPr>
                <a:latin typeface="+mj-lt"/>
                <a:ea typeface="+mj-ea"/>
                <a:cs typeface="+mj-cs"/>
                <a:sym typeface="Helvetica"/>
              </a:rPr>
              <a:t>世纪我们才有了真正意义上的相机</a:t>
            </a:r>
          </a:p>
          <a:p>
            <a:pPr defTabSz="914400">
              <a:lnSpc>
                <a:spcPct val="80000"/>
              </a:lnSpc>
              <a:defRPr sz="900">
                <a:latin typeface="Calibri"/>
                <a:ea typeface="Calibri"/>
                <a:cs typeface="Calibri"/>
                <a:sym typeface="Calibri"/>
              </a:defRPr>
            </a:pPr>
            <a:r>
              <a:t>1839</a:t>
            </a:r>
            <a:r>
              <a:rPr>
                <a:latin typeface="+mj-lt"/>
                <a:ea typeface="+mj-ea"/>
                <a:cs typeface="+mj-cs"/>
                <a:sym typeface="Helvetica"/>
              </a:rPr>
              <a:t>年</a:t>
            </a:r>
            <a:r>
              <a:t>8</a:t>
            </a:r>
            <a:r>
              <a:rPr>
                <a:latin typeface="+mj-lt"/>
                <a:ea typeface="+mj-ea"/>
                <a:cs typeface="+mj-cs"/>
                <a:sym typeface="Helvetica"/>
              </a:rPr>
              <a:t>月</a:t>
            </a:r>
            <a:r>
              <a:t>19 </a:t>
            </a:r>
            <a:r>
              <a:rPr>
                <a:latin typeface="+mj-lt"/>
                <a:ea typeface="+mj-ea"/>
                <a:cs typeface="+mj-cs"/>
                <a:sym typeface="Helvetica"/>
              </a:rPr>
              <a:t>日法国画家达盖尔公布了他发明的</a:t>
            </a:r>
            <a:r>
              <a:t>“</a:t>
            </a:r>
            <a:r>
              <a:rPr>
                <a:latin typeface="+mj-lt"/>
                <a:ea typeface="+mj-ea"/>
                <a:cs typeface="+mj-cs"/>
                <a:sym typeface="Helvetica"/>
              </a:rPr>
              <a:t>达盖尔银版摄影术</a:t>
            </a:r>
            <a:r>
              <a:t>”</a:t>
            </a:r>
            <a:r>
              <a:rPr>
                <a:latin typeface="+mj-lt"/>
                <a:ea typeface="+mj-ea"/>
                <a:cs typeface="+mj-cs"/>
                <a:sym typeface="Helvetica"/>
              </a:rPr>
              <a:t>，于是世界上诞生了第一台可携式木箱照相机。</a:t>
            </a:r>
          </a:p>
          <a:p>
            <a:pPr defTabSz="914400">
              <a:lnSpc>
                <a:spcPct val="80000"/>
              </a:lnSpc>
              <a:defRPr sz="900">
                <a:latin typeface="Calibri"/>
                <a:ea typeface="Calibri"/>
                <a:cs typeface="Calibri"/>
                <a:sym typeface="Calibri"/>
              </a:defRPr>
            </a:pPr>
            <a:r>
              <a:t>1841</a:t>
            </a:r>
            <a:r>
              <a:rPr>
                <a:latin typeface="+mj-lt"/>
                <a:ea typeface="+mj-ea"/>
                <a:cs typeface="+mj-cs"/>
                <a:sym typeface="Helvetica"/>
              </a:rPr>
              <a:t>年光学家沃哥兰德发明了第一台全金属机身的照相机。该相机安装了世界上第一只由数学计算设计出的、最大相孔径为</a:t>
            </a:r>
            <a:r>
              <a:t>1</a:t>
            </a:r>
            <a:r>
              <a:rPr>
                <a:latin typeface="+mj-lt"/>
                <a:ea typeface="+mj-ea"/>
                <a:cs typeface="+mj-cs"/>
                <a:sym typeface="Helvetica"/>
              </a:rPr>
              <a:t>：</a:t>
            </a:r>
            <a:r>
              <a:t>3.4</a:t>
            </a:r>
            <a:r>
              <a:rPr>
                <a:latin typeface="+mj-lt"/>
                <a:ea typeface="+mj-ea"/>
                <a:cs typeface="+mj-cs"/>
                <a:sym typeface="Helvetica"/>
              </a:rPr>
              <a:t>的摄影镜头。</a:t>
            </a:r>
          </a:p>
          <a:p>
            <a:pPr defTabSz="914400">
              <a:lnSpc>
                <a:spcPct val="80000"/>
              </a:lnSpc>
              <a:defRPr sz="900">
                <a:latin typeface="Calibri"/>
                <a:ea typeface="Calibri"/>
                <a:cs typeface="Calibri"/>
                <a:sym typeface="Calibri"/>
              </a:defRPr>
            </a:pPr>
            <a:r>
              <a:t>1845</a:t>
            </a:r>
            <a:r>
              <a:rPr>
                <a:latin typeface="+mj-lt"/>
                <a:ea typeface="+mj-ea"/>
                <a:cs typeface="+mj-cs"/>
                <a:sym typeface="Helvetica"/>
              </a:rPr>
              <a:t>年德国人冯</a:t>
            </a:r>
            <a:r>
              <a:t>·</a:t>
            </a:r>
            <a:r>
              <a:rPr>
                <a:latin typeface="+mj-lt"/>
                <a:ea typeface="+mj-ea"/>
                <a:cs typeface="+mj-cs"/>
                <a:sym typeface="Helvetica"/>
              </a:rPr>
              <a:t>马腾斯发明了世界上第一台可摇摄</a:t>
            </a:r>
            <a:r>
              <a:t>150°</a:t>
            </a:r>
            <a:r>
              <a:rPr>
                <a:latin typeface="+mj-lt"/>
                <a:ea typeface="+mj-ea"/>
                <a:cs typeface="+mj-cs"/>
                <a:sym typeface="Helvetica"/>
              </a:rPr>
              <a:t>的转机。 </a:t>
            </a:r>
            <a:r>
              <a:t>1849</a:t>
            </a:r>
            <a:r>
              <a:rPr>
                <a:latin typeface="+mj-lt"/>
                <a:ea typeface="+mj-ea"/>
                <a:cs typeface="+mj-cs"/>
                <a:sym typeface="Helvetica"/>
              </a:rPr>
              <a:t>年戴维</a:t>
            </a:r>
            <a:r>
              <a:t>·</a:t>
            </a:r>
            <a:r>
              <a:rPr>
                <a:latin typeface="+mj-lt"/>
                <a:ea typeface="+mj-ea"/>
                <a:cs typeface="+mj-cs"/>
                <a:sym typeface="Helvetica"/>
              </a:rPr>
              <a:t>布鲁司特发明了立体照相机和双镜头的立体观片镜。</a:t>
            </a:r>
            <a:r>
              <a:t>1861</a:t>
            </a:r>
            <a:r>
              <a:rPr>
                <a:latin typeface="+mj-lt"/>
                <a:ea typeface="+mj-ea"/>
                <a:cs typeface="+mj-cs"/>
                <a:sym typeface="Helvetica"/>
              </a:rPr>
              <a:t>年物理学家马克斯威发明了世界上第一张彩色照片。</a:t>
            </a:r>
          </a:p>
          <a:p>
            <a:pPr defTabSz="914400">
              <a:lnSpc>
                <a:spcPct val="80000"/>
              </a:lnSpc>
              <a:defRPr sz="900">
                <a:latin typeface="Calibri"/>
                <a:ea typeface="Calibri"/>
                <a:cs typeface="Calibri"/>
                <a:sym typeface="Calibri"/>
              </a:defRPr>
            </a:pPr>
            <a:r>
              <a:t>1866</a:t>
            </a:r>
            <a:r>
              <a:rPr>
                <a:latin typeface="+mj-lt"/>
                <a:ea typeface="+mj-ea"/>
                <a:cs typeface="+mj-cs"/>
                <a:sym typeface="Helvetica"/>
              </a:rPr>
              <a:t>年德国化学家肖特与光学家阿具在蔡司公司发明了钡冕光学玻璃，产生了正光摄影镜头，使摄影镜头的设计制造，得到迅速发展。</a:t>
            </a:r>
            <a:r>
              <a:t>1888</a:t>
            </a:r>
            <a:r>
              <a:rPr>
                <a:latin typeface="+mj-lt"/>
                <a:ea typeface="+mj-ea"/>
                <a:cs typeface="+mj-cs"/>
                <a:sym typeface="Helvetica"/>
              </a:rPr>
              <a:t>年美国柯达公司生产出了新型感光材料－－柔软、可卷绕的</a:t>
            </a:r>
            <a:r>
              <a:t>“</a:t>
            </a:r>
            <a:r>
              <a:rPr>
                <a:latin typeface="+mj-lt"/>
                <a:ea typeface="+mj-ea"/>
                <a:cs typeface="+mj-cs"/>
                <a:sym typeface="Helvetica"/>
              </a:rPr>
              <a:t>胶卷</a:t>
            </a:r>
            <a:r>
              <a:t>”</a:t>
            </a:r>
            <a:r>
              <a:rPr>
                <a:latin typeface="+mj-lt"/>
                <a:ea typeface="+mj-ea"/>
                <a:cs typeface="+mj-cs"/>
                <a:sym typeface="Helvetica"/>
              </a:rPr>
              <a:t>。这是感光材料的一个飞跃。同年，柯达公司发明了世界上第一台安装胶卷的可携式方箱照相机。</a:t>
            </a:r>
          </a:p>
          <a:p>
            <a:pPr defTabSz="914400">
              <a:lnSpc>
                <a:spcPct val="80000"/>
              </a:lnSpc>
              <a:defRPr sz="900">
                <a:latin typeface="Calibri"/>
                <a:ea typeface="Calibri"/>
                <a:cs typeface="Calibri"/>
                <a:sym typeface="Calibri"/>
              </a:defRPr>
            </a:pPr>
            <a:r>
              <a:t>1906</a:t>
            </a:r>
            <a:r>
              <a:rPr>
                <a:latin typeface="+mj-lt"/>
                <a:ea typeface="+mj-ea"/>
                <a:cs typeface="+mj-cs"/>
                <a:sym typeface="Helvetica"/>
              </a:rPr>
              <a:t>年美国人乔治</a:t>
            </a:r>
            <a:r>
              <a:t>·</a:t>
            </a:r>
            <a:r>
              <a:rPr>
                <a:latin typeface="+mj-lt"/>
                <a:ea typeface="+mj-ea"/>
                <a:cs typeface="+mj-cs"/>
                <a:sym typeface="Helvetica"/>
              </a:rPr>
              <a:t>希拉斯首次使用了闪光灯。</a:t>
            </a:r>
            <a:r>
              <a:t>1913</a:t>
            </a:r>
            <a:r>
              <a:rPr>
                <a:latin typeface="+mj-lt"/>
                <a:ea typeface="+mj-ea"/>
                <a:cs typeface="+mj-cs"/>
                <a:sym typeface="Helvetica"/>
              </a:rPr>
              <a:t>年德国人奥斯卡</a:t>
            </a:r>
            <a:r>
              <a:t>·</a:t>
            </a:r>
            <a:r>
              <a:rPr>
                <a:latin typeface="+mj-lt"/>
                <a:ea typeface="+mj-ea"/>
                <a:cs typeface="+mj-cs"/>
                <a:sym typeface="Helvetica"/>
              </a:rPr>
              <a:t>巴纳克研制出了世界上第一台</a:t>
            </a:r>
            <a:r>
              <a:t>135</a:t>
            </a:r>
            <a:r>
              <a:rPr>
                <a:latin typeface="+mj-lt"/>
                <a:ea typeface="+mj-ea"/>
                <a:cs typeface="+mj-cs"/>
                <a:sym typeface="Helvetica"/>
              </a:rPr>
              <a:t>照相机。</a:t>
            </a:r>
          </a:p>
          <a:p>
            <a:pPr defTabSz="914400">
              <a:lnSpc>
                <a:spcPct val="80000"/>
              </a:lnSpc>
              <a:defRPr sz="900">
                <a:latin typeface="Calibri"/>
                <a:ea typeface="Calibri"/>
                <a:cs typeface="Calibri"/>
                <a:sym typeface="Calibri"/>
              </a:defRPr>
            </a:pPr>
            <a:r>
              <a:rPr>
                <a:latin typeface="+mj-lt"/>
                <a:ea typeface="+mj-ea"/>
                <a:cs typeface="+mj-cs"/>
                <a:sym typeface="Helvetica"/>
              </a:rPr>
              <a:t>从</a:t>
            </a:r>
            <a:r>
              <a:t>1839</a:t>
            </a:r>
            <a:r>
              <a:rPr>
                <a:latin typeface="+mj-lt"/>
                <a:ea typeface="+mj-ea"/>
                <a:cs typeface="+mj-cs"/>
                <a:sym typeface="Helvetica"/>
              </a:rPr>
              <a:t>年至</a:t>
            </a:r>
            <a:r>
              <a:t>1924</a:t>
            </a:r>
            <a:r>
              <a:rPr>
                <a:latin typeface="+mj-lt"/>
                <a:ea typeface="+mj-ea"/>
                <a:cs typeface="+mj-cs"/>
                <a:sym typeface="Helvetica"/>
              </a:rPr>
              <a:t>年这个照相机发展的第一阶段中，同时还出现了一些新颖的钮扣形、手枪形等照相机。</a:t>
            </a:r>
          </a:p>
        </p:txBody>
      </p:sp>
    </p:spTree>
    <p:extLst>
      <p:ext uri="{BB962C8B-B14F-4D97-AF65-F5344CB8AC3E}">
        <p14:creationId xmlns:p14="http://schemas.microsoft.com/office/powerpoint/2010/main" val="766019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这里的</a:t>
            </a:r>
            <a:r>
              <a:t>“</a:t>
            </a:r>
            <a:r>
              <a:rPr>
                <a:latin typeface="+mj-lt"/>
                <a:ea typeface="+mj-ea"/>
                <a:cs typeface="+mj-cs"/>
                <a:sym typeface="Helvetica"/>
              </a:rPr>
              <a:t>到</a:t>
            </a:r>
            <a:r>
              <a:t>”</a:t>
            </a:r>
            <a:r>
              <a:rPr>
                <a:latin typeface="+mj-lt"/>
                <a:ea typeface="+mj-ea"/>
                <a:cs typeface="+mj-cs"/>
                <a:sym typeface="Helvetica"/>
              </a:rPr>
              <a:t>古文通</a:t>
            </a:r>
            <a:r>
              <a:t>“</a:t>
            </a:r>
            <a:r>
              <a:rPr>
                <a:latin typeface="+mj-lt"/>
                <a:ea typeface="+mj-ea"/>
                <a:cs typeface="+mj-cs"/>
                <a:sym typeface="Helvetica"/>
              </a:rPr>
              <a:t>倒</a:t>
            </a:r>
            <a:r>
              <a:t>”</a:t>
            </a:r>
            <a:r>
              <a:rPr>
                <a:latin typeface="+mj-lt"/>
                <a:ea typeface="+mj-ea"/>
                <a:cs typeface="+mj-cs"/>
                <a:sym typeface="Helvetica"/>
              </a:rPr>
              <a:t>，即倒立的意思。</a:t>
            </a:r>
            <a:r>
              <a:t>“</a:t>
            </a:r>
            <a:r>
              <a:rPr>
                <a:latin typeface="+mj-lt"/>
                <a:ea typeface="+mj-ea"/>
                <a:cs typeface="+mj-cs"/>
                <a:sym typeface="Helvetica"/>
              </a:rPr>
              <a:t>午</a:t>
            </a:r>
            <a:r>
              <a:t>”</a:t>
            </a:r>
            <a:r>
              <a:rPr>
                <a:latin typeface="+mj-lt"/>
                <a:ea typeface="+mj-ea"/>
                <a:cs typeface="+mj-cs"/>
                <a:sym typeface="Helvetica"/>
              </a:rPr>
              <a:t>指两束光线正中交叉的意思。</a:t>
            </a:r>
            <a:r>
              <a:t>“</a:t>
            </a:r>
            <a:r>
              <a:rPr>
                <a:latin typeface="+mj-lt"/>
                <a:ea typeface="+mj-ea"/>
                <a:cs typeface="+mj-cs"/>
                <a:sym typeface="Helvetica"/>
              </a:rPr>
              <a:t>端</a:t>
            </a:r>
            <a:r>
              <a:t>”</a:t>
            </a:r>
            <a:r>
              <a:rPr>
                <a:latin typeface="+mj-lt"/>
                <a:ea typeface="+mj-ea"/>
                <a:cs typeface="+mj-cs"/>
                <a:sym typeface="Helvetica"/>
              </a:rPr>
              <a:t>在古汉语中 有</a:t>
            </a:r>
            <a:r>
              <a:t>“</a:t>
            </a:r>
            <a:r>
              <a:rPr>
                <a:latin typeface="+mj-lt"/>
                <a:ea typeface="+mj-ea"/>
                <a:cs typeface="+mj-cs"/>
                <a:sym typeface="Helvetica"/>
              </a:rPr>
              <a:t>终极</a:t>
            </a:r>
            <a:r>
              <a:t>”</a:t>
            </a:r>
            <a:r>
              <a:rPr>
                <a:latin typeface="+mj-lt"/>
                <a:ea typeface="+mj-ea"/>
                <a:cs typeface="+mj-cs"/>
                <a:sym typeface="Helvetica"/>
              </a:rPr>
              <a:t>，</a:t>
            </a:r>
            <a:r>
              <a:t>“</a:t>
            </a:r>
            <a:r>
              <a:rPr>
                <a:latin typeface="+mj-lt"/>
                <a:ea typeface="+mj-ea"/>
                <a:cs typeface="+mj-cs"/>
                <a:sym typeface="Helvetica"/>
              </a:rPr>
              <a:t>微点</a:t>
            </a:r>
            <a:r>
              <a:t>”</a:t>
            </a:r>
            <a:r>
              <a:rPr>
                <a:latin typeface="+mj-lt"/>
                <a:ea typeface="+mj-ea"/>
                <a:cs typeface="+mj-cs"/>
                <a:sym typeface="Helvetica"/>
              </a:rPr>
              <a:t>的意思。</a:t>
            </a:r>
            <a:r>
              <a:t>“</a:t>
            </a:r>
            <a:r>
              <a:rPr>
                <a:latin typeface="+mj-lt"/>
                <a:ea typeface="+mj-ea"/>
                <a:cs typeface="+mj-cs"/>
                <a:sym typeface="Helvetica"/>
              </a:rPr>
              <a:t>在午有端</a:t>
            </a:r>
            <a:r>
              <a:t>”</a:t>
            </a:r>
            <a:r>
              <a:rPr>
                <a:latin typeface="+mj-lt"/>
                <a:ea typeface="+mj-ea"/>
                <a:cs typeface="+mj-cs"/>
                <a:sym typeface="Helvetica"/>
              </a:rPr>
              <a:t>指光线的交叉点，即针孔。物体的投影之所以会出现倒像</a:t>
            </a:r>
            <a:r>
              <a:t>,</a:t>
            </a:r>
            <a:r>
              <a:rPr>
                <a:latin typeface="+mj-lt"/>
                <a:ea typeface="+mj-ea"/>
                <a:cs typeface="+mj-cs"/>
                <a:sym typeface="Helvetica"/>
              </a:rPr>
              <a:t>是因为光线为直线传播</a:t>
            </a:r>
            <a:r>
              <a:t>,</a:t>
            </a:r>
            <a:r>
              <a:rPr>
                <a:latin typeface="+mj-lt"/>
                <a:ea typeface="+mj-ea"/>
                <a:cs typeface="+mj-cs"/>
                <a:sym typeface="Helvetica"/>
              </a:rPr>
              <a:t>在针孔的地方</a:t>
            </a:r>
            <a:r>
              <a:t>,</a:t>
            </a:r>
            <a:r>
              <a:rPr>
                <a:latin typeface="+mj-lt"/>
                <a:ea typeface="+mj-ea"/>
                <a:cs typeface="+mj-cs"/>
                <a:sym typeface="Helvetica"/>
              </a:rPr>
              <a:t>不同方向射来的光 束互相交叉而形成倒影。</a:t>
            </a:r>
            <a:r>
              <a:t>“</a:t>
            </a:r>
            <a:r>
              <a:rPr>
                <a:latin typeface="+mj-lt"/>
                <a:ea typeface="+mj-ea"/>
                <a:cs typeface="+mj-cs"/>
                <a:sym typeface="Helvetica"/>
              </a:rPr>
              <a:t>与</a:t>
            </a:r>
            <a:r>
              <a:t>”</a:t>
            </a:r>
            <a:r>
              <a:rPr>
                <a:latin typeface="+mj-lt"/>
                <a:ea typeface="+mj-ea"/>
                <a:cs typeface="+mj-cs"/>
                <a:sym typeface="Helvetica"/>
              </a:rPr>
              <a:t>指针孔的位置与投影大小的关系而言。</a:t>
            </a:r>
            <a:r>
              <a:t>“</a:t>
            </a:r>
            <a:r>
              <a:rPr>
                <a:latin typeface="+mj-lt"/>
                <a:ea typeface="+mj-ea"/>
                <a:cs typeface="+mj-cs"/>
                <a:sym typeface="Helvetica"/>
              </a:rPr>
              <a:t>光之人，煦若射</a:t>
            </a:r>
            <a:r>
              <a:t>”</a:t>
            </a:r>
            <a:r>
              <a:rPr>
                <a:latin typeface="+mj-lt"/>
                <a:ea typeface="+mj-ea"/>
                <a:cs typeface="+mj-cs"/>
                <a:sym typeface="Helvetica"/>
              </a:rPr>
              <a:t>是一句很形象的比喻。</a:t>
            </a:r>
            <a:r>
              <a:t>“</a:t>
            </a:r>
            <a:r>
              <a:rPr>
                <a:latin typeface="+mj-lt"/>
                <a:ea typeface="+mj-ea"/>
                <a:cs typeface="+mj-cs"/>
                <a:sym typeface="Helvetica"/>
              </a:rPr>
              <a:t>煦</a:t>
            </a:r>
            <a:r>
              <a:t>”</a:t>
            </a:r>
            <a:r>
              <a:rPr>
                <a:latin typeface="+mj-lt"/>
                <a:ea typeface="+mj-ea"/>
                <a:cs typeface="+mj-cs"/>
                <a:sym typeface="Helvetica"/>
              </a:rPr>
              <a:t>即照射，照射在人身上的光线，就像射箭一 样。</a:t>
            </a:r>
            <a:r>
              <a:t>“</a:t>
            </a:r>
            <a:r>
              <a:rPr>
                <a:latin typeface="+mj-lt"/>
                <a:ea typeface="+mj-ea"/>
                <a:cs typeface="+mj-cs"/>
                <a:sym typeface="Helvetica"/>
              </a:rPr>
              <a:t>下者之人也高；高者之人也下</a:t>
            </a:r>
            <a:r>
              <a:t>”</a:t>
            </a:r>
            <a:r>
              <a:rPr>
                <a:latin typeface="+mj-lt"/>
                <a:ea typeface="+mj-ea"/>
                <a:cs typeface="+mj-cs"/>
                <a:sym typeface="Helvetica"/>
              </a:rPr>
              <a:t>是说照射在人上部的光线，则成像于下部；而照射在人下部的光线，则成像于上部。于是，直立的人通过</a:t>
            </a:r>
            <a:r>
              <a:rPr u="sng">
                <a:solidFill>
                  <a:srgbClr val="168BBA"/>
                </a:solidFill>
                <a:uFill>
                  <a:solidFill>
                    <a:srgbClr val="168BBA"/>
                  </a:solidFill>
                </a:uFill>
                <a:latin typeface="+mj-lt"/>
                <a:ea typeface="+mj-ea"/>
                <a:cs typeface="+mj-cs"/>
                <a:sym typeface="Helvetica"/>
                <a:hlinkClick r:id="rId3"/>
              </a:rPr>
              <a:t>针孔成像</a:t>
            </a:r>
            <a:r>
              <a:rPr>
                <a:latin typeface="+mj-lt"/>
                <a:ea typeface="+mj-ea"/>
                <a:cs typeface="+mj-cs"/>
                <a:sym typeface="Helvetica"/>
              </a:rPr>
              <a:t>，投影便成为倒立的。</a:t>
            </a:r>
            <a:r>
              <a:t>“</a:t>
            </a:r>
            <a:r>
              <a:rPr>
                <a:latin typeface="+mj-lt"/>
                <a:ea typeface="+mj-ea"/>
                <a:cs typeface="+mj-cs"/>
                <a:sym typeface="Helvetica"/>
              </a:rPr>
              <a:t>库</a:t>
            </a:r>
            <a:r>
              <a:t>”</a:t>
            </a:r>
            <a:r>
              <a:rPr>
                <a:latin typeface="+mj-lt"/>
                <a:ea typeface="+mj-ea"/>
                <a:cs typeface="+mj-cs"/>
                <a:sym typeface="Helvetica"/>
              </a:rPr>
              <a:t>指暗盒内部而言。</a:t>
            </a:r>
            <a:r>
              <a:t>“</a:t>
            </a:r>
            <a:r>
              <a:rPr>
                <a:latin typeface="+mj-lt"/>
                <a:ea typeface="+mj-ea"/>
                <a:cs typeface="+mj-cs"/>
                <a:sym typeface="Helvetica"/>
              </a:rPr>
              <a:t>远近有端，与于光</a:t>
            </a:r>
            <a:r>
              <a:t>”</a:t>
            </a:r>
            <a:r>
              <a:rPr>
                <a:latin typeface="+mj-lt"/>
                <a:ea typeface="+mj-ea"/>
                <a:cs typeface="+mj-cs"/>
                <a:sym typeface="Helvetica"/>
              </a:rPr>
              <a:t>，指出物体反射的光与影像的大小同针孔距离的关系。物距越远</a:t>
            </a:r>
            <a:r>
              <a:t>,</a:t>
            </a:r>
            <a:r>
              <a:rPr>
                <a:latin typeface="+mj-lt"/>
                <a:ea typeface="+mj-ea"/>
                <a:cs typeface="+mj-cs"/>
                <a:sym typeface="Helvetica"/>
              </a:rPr>
              <a:t>像越小；物距越近</a:t>
            </a:r>
            <a:r>
              <a:t>,</a:t>
            </a:r>
            <a:r>
              <a:rPr>
                <a:latin typeface="+mj-lt"/>
                <a:ea typeface="+mj-ea"/>
                <a:cs typeface="+mj-cs"/>
                <a:sym typeface="Helvetica"/>
              </a:rPr>
              <a:t>像越大。</a:t>
            </a:r>
          </a:p>
        </p:txBody>
      </p:sp>
    </p:spTree>
    <p:extLst>
      <p:ext uri="{BB962C8B-B14F-4D97-AF65-F5344CB8AC3E}">
        <p14:creationId xmlns:p14="http://schemas.microsoft.com/office/powerpoint/2010/main" val="3143468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但是真正利用小孔成像的是西方，在</a:t>
            </a:r>
            <a:r>
              <a:t>16</a:t>
            </a:r>
            <a:r>
              <a:rPr>
                <a:latin typeface="+mj-lt"/>
                <a:ea typeface="+mj-ea"/>
                <a:cs typeface="+mj-cs"/>
                <a:sym typeface="Helvetica"/>
              </a:rPr>
              <a:t>世纪文艺复兴时期，欧洲出现了供绘画用的</a:t>
            </a:r>
            <a:r>
              <a:t>“</a:t>
            </a:r>
            <a:r>
              <a:rPr>
                <a:latin typeface="+mj-lt"/>
                <a:ea typeface="+mj-ea"/>
                <a:cs typeface="+mj-cs"/>
                <a:sym typeface="Helvetica"/>
              </a:rPr>
              <a:t>成像暗箱</a:t>
            </a:r>
            <a:r>
              <a:t>”</a:t>
            </a:r>
            <a:r>
              <a:rPr>
                <a:latin typeface="+mj-lt"/>
                <a:ea typeface="+mj-ea"/>
                <a:cs typeface="+mj-cs"/>
                <a:sym typeface="Helvetica"/>
              </a:rPr>
              <a:t>。義大利人达芬奇（</a:t>
            </a:r>
            <a:r>
              <a:t>Leonardo Da Vici 1452</a:t>
            </a:r>
            <a:r>
              <a:rPr>
                <a:latin typeface="+mj-lt"/>
                <a:ea typeface="+mj-ea"/>
                <a:cs typeface="+mj-cs"/>
                <a:sym typeface="Helvetica"/>
              </a:rPr>
              <a:t>－</a:t>
            </a:r>
            <a:r>
              <a:t>1519</a:t>
            </a:r>
            <a:r>
              <a:rPr>
                <a:latin typeface="+mj-lt"/>
                <a:ea typeface="+mj-ea"/>
                <a:cs typeface="+mj-cs"/>
                <a:sym typeface="Helvetica"/>
              </a:rPr>
              <a:t>），科學著作中就記述這暗箱，介紹人們可以用來寫生，描繪使用的工具。</a:t>
            </a:r>
          </a:p>
          <a:p>
            <a:pPr defTabSz="914400">
              <a:defRPr sz="1200">
                <a:latin typeface="Calibri"/>
                <a:ea typeface="Calibri"/>
                <a:cs typeface="Calibri"/>
                <a:sym typeface="Calibri"/>
              </a:defRPr>
            </a:pPr>
            <a:r>
              <a:rPr>
                <a:latin typeface="+mj-lt"/>
                <a:ea typeface="+mj-ea"/>
                <a:cs typeface="+mj-cs"/>
                <a:sym typeface="Helvetica"/>
              </a:rPr>
              <a:t>拉丁語系國家的人們，為了避暑把屋子蓋得很遮陽很陰暗。這「房屋」拉丁語為（</a:t>
            </a:r>
            <a:r>
              <a:t>Camera</a:t>
            </a:r>
            <a:r>
              <a:rPr>
                <a:latin typeface="+mj-lt"/>
                <a:ea typeface="+mj-ea"/>
                <a:cs typeface="+mj-cs"/>
                <a:sym typeface="Helvetica"/>
              </a:rPr>
              <a:t>）。而暗箱（</a:t>
            </a:r>
            <a:r>
              <a:rPr b="1">
                <a:latin typeface="+mj-lt"/>
                <a:ea typeface="+mj-ea"/>
                <a:cs typeface="+mj-cs"/>
                <a:sym typeface="Helvetica"/>
              </a:rPr>
              <a:t>Camera Obscure</a:t>
            </a:r>
            <a:r>
              <a:rPr>
                <a:latin typeface="+mj-lt"/>
                <a:ea typeface="+mj-ea"/>
                <a:cs typeface="+mj-cs"/>
                <a:sym typeface="Helvetica"/>
              </a:rPr>
              <a:t>）是晦暗的房室之意，也是照相機（攝影機）的雛形。</a:t>
            </a:r>
          </a:p>
          <a:p>
            <a:pPr defTabSz="914400">
              <a:defRPr sz="1200">
                <a:latin typeface="Calibri"/>
                <a:ea typeface="Calibri"/>
                <a:cs typeface="Calibri"/>
                <a:sym typeface="Calibri"/>
              </a:defRPr>
            </a:pPr>
            <a:r>
              <a:rPr>
                <a:latin typeface="+mj-lt"/>
                <a:ea typeface="+mj-ea"/>
                <a:cs typeface="+mj-cs"/>
                <a:sym typeface="Helvetica"/>
              </a:rPr>
              <a:t>【自然魔術】（《</a:t>
            </a:r>
            <a:r>
              <a:t>Magia Naturalis</a:t>
            </a:r>
            <a:r>
              <a:rPr>
                <a:latin typeface="+mj-lt"/>
                <a:ea typeface="+mj-ea"/>
                <a:cs typeface="+mj-cs"/>
                <a:sym typeface="Helvetica"/>
              </a:rPr>
              <a:t>》），一書中更詳盡介紹</a:t>
            </a:r>
            <a:r>
              <a:t>Camera Obscura</a:t>
            </a:r>
            <a:r>
              <a:rPr>
                <a:latin typeface="+mj-lt"/>
                <a:ea typeface="+mj-ea"/>
                <a:cs typeface="+mj-cs"/>
                <a:sym typeface="Helvetica"/>
              </a:rPr>
              <a:t>。首先推薦人們，暗箱的確可以當作繪畫工具使用。他的著作說；使用這工具，只要用鉛筆將影像反射在畫紙的，描繪出輪廓，再著色即可完成一幅，很有真實感的畫像，再高明的畫家也不能相比。此書當時一版再版，且譯傳世界各國。所以，玻爾塔有一段很長時間，被全世界公認是暗箱的發明人。</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endParaRPr>
              <a:latin typeface="+mj-lt"/>
              <a:ea typeface="+mj-ea"/>
              <a:cs typeface="+mj-cs"/>
              <a:sym typeface="Helvetica"/>
            </a:endParaRPr>
          </a:p>
        </p:txBody>
      </p:sp>
    </p:spTree>
    <p:extLst>
      <p:ext uri="{BB962C8B-B14F-4D97-AF65-F5344CB8AC3E}">
        <p14:creationId xmlns:p14="http://schemas.microsoft.com/office/powerpoint/2010/main" val="3534535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如前面提到的情况，光圈孔径大的时候，会导致模糊；那是不是可以尽量缩小光圈的孔径呢？</a:t>
            </a:r>
          </a:p>
          <a:p>
            <a:pPr defTabSz="914400">
              <a:defRPr sz="1200">
                <a:latin typeface="Calibri"/>
                <a:ea typeface="Calibri"/>
                <a:cs typeface="Calibri"/>
                <a:sym typeface="Calibri"/>
              </a:defRPr>
            </a:pPr>
            <a:r>
              <a:rPr>
                <a:latin typeface="+mj-lt"/>
                <a:ea typeface="+mj-ea"/>
                <a:cs typeface="+mj-cs"/>
                <a:sym typeface="Helvetica"/>
              </a:rPr>
              <a:t>答案：</a:t>
            </a:r>
            <a:r>
              <a:t>NO</a:t>
            </a:r>
          </a:p>
          <a:p>
            <a:pPr defTabSz="914400">
              <a:defRPr sz="1200">
                <a:latin typeface="Calibri"/>
                <a:ea typeface="Calibri"/>
                <a:cs typeface="Calibri"/>
                <a:sym typeface="Calibri"/>
              </a:defRPr>
            </a:pPr>
            <a:r>
              <a:rPr>
                <a:latin typeface="+mj-lt"/>
                <a:ea typeface="+mj-ea"/>
                <a:cs typeface="+mj-cs"/>
                <a:sym typeface="Helvetica"/>
              </a:rPr>
              <a:t>如果孔径太小，可通过的光线就很少，导致光强太弱，同时当孔径小到一定程度时，会产生衍射现象。</a:t>
            </a:r>
          </a:p>
        </p:txBody>
      </p:sp>
    </p:spTree>
    <p:extLst>
      <p:ext uri="{BB962C8B-B14F-4D97-AF65-F5344CB8AC3E}">
        <p14:creationId xmlns:p14="http://schemas.microsoft.com/office/powerpoint/2010/main" val="174956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通过使用透镜可以会聚更多的光线到一个成像点，只是只有在特殊的位置上才能达到这个目标，即大家以前就学习过的透镜聚焦。位于合适距离的物体点可以成清晰像，其他的点则会产生弥散圆。</a:t>
            </a:r>
          </a:p>
          <a:p>
            <a:pPr defTabSz="914400">
              <a:defRPr sz="1200">
                <a:latin typeface="Calibri"/>
                <a:ea typeface="Calibri"/>
                <a:cs typeface="Calibri"/>
                <a:sym typeface="Calibri"/>
              </a:defRPr>
            </a:pPr>
            <a:r>
              <a:rPr>
                <a:latin typeface="+mj-lt"/>
                <a:ea typeface="+mj-ea"/>
                <a:cs typeface="+mj-cs"/>
                <a:sym typeface="Helvetica"/>
              </a:rPr>
              <a:t>通过改变镜头的形状可以改变聚焦时的物体点所需要的距离。</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弥散圆</a:t>
            </a:r>
            <a:r>
              <a:t>(circle of confusion) </a:t>
            </a:r>
            <a:r>
              <a:rPr>
                <a:latin typeface="+mj-lt"/>
                <a:ea typeface="+mj-ea"/>
                <a:cs typeface="+mj-cs"/>
                <a:sym typeface="Helvetica"/>
              </a:rPr>
              <a:t>：在焦点前后，光线开始聚集和扩散，点的影像变模糊，形成一个扩大的圆。如果弥散圆的直径小于人眼的鉴别能力，在一定范围内实际影像产生的模糊是不能辨认的。不能辨认的直径叫做容许弥散圆。焦点前后各有一个容许弥散圆。对于</a:t>
            </a:r>
            <a:r>
              <a:t>6</a:t>
            </a:r>
            <a:r>
              <a:rPr>
                <a:latin typeface="+mj-lt"/>
                <a:ea typeface="+mj-ea"/>
                <a:cs typeface="+mj-cs"/>
                <a:sym typeface="Helvetica"/>
              </a:rPr>
              <a:t>寸照片，观察距离</a:t>
            </a:r>
            <a:r>
              <a:t>25</a:t>
            </a:r>
            <a:r>
              <a:rPr>
                <a:latin typeface="+mj-lt"/>
                <a:ea typeface="+mj-ea"/>
                <a:cs typeface="+mj-cs"/>
                <a:sym typeface="Helvetica"/>
              </a:rPr>
              <a:t>－</a:t>
            </a:r>
            <a:r>
              <a:t>30cm </a:t>
            </a:r>
            <a:r>
              <a:rPr>
                <a:latin typeface="+mj-lt"/>
                <a:ea typeface="+mj-ea"/>
                <a:cs typeface="+mj-cs"/>
                <a:sym typeface="Helvetica"/>
              </a:rPr>
              <a:t>，大概是底片对角线</a:t>
            </a:r>
            <a:r>
              <a:t>1/1000-1/1500</a:t>
            </a:r>
            <a:r>
              <a:rPr>
                <a:latin typeface="+mj-lt"/>
                <a:ea typeface="+mj-ea"/>
                <a:cs typeface="+mj-cs"/>
                <a:sym typeface="Helvetica"/>
              </a:rPr>
              <a:t>，</a:t>
            </a:r>
          </a:p>
        </p:txBody>
      </p:sp>
    </p:spTree>
    <p:extLst>
      <p:ext uri="{BB962C8B-B14F-4D97-AF65-F5344CB8AC3E}">
        <p14:creationId xmlns:p14="http://schemas.microsoft.com/office/powerpoint/2010/main" val="3205443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光圈的大小与景深有密切关系</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焦点前后各有一个容许弥散圆，他们之间的距离叫做景深。景深随镜头的焦距、光圈值、拍摄距离而变化</a:t>
            </a:r>
          </a:p>
          <a:p>
            <a:pPr defTabSz="914400">
              <a:defRPr sz="1200">
                <a:latin typeface="Calibri"/>
                <a:ea typeface="Calibri"/>
                <a:cs typeface="Calibri"/>
                <a:sym typeface="Calibri"/>
              </a:defRPr>
            </a:pPr>
            <a:r>
              <a:t>](1)</a:t>
            </a:r>
            <a:r>
              <a:rPr>
                <a:latin typeface="+mj-lt"/>
                <a:ea typeface="+mj-ea"/>
                <a:cs typeface="+mj-cs"/>
                <a:sym typeface="Helvetica"/>
              </a:rPr>
              <a:t>、镜头光圈：</a:t>
            </a:r>
            <a:br>
              <a:rPr>
                <a:latin typeface="+mj-lt"/>
                <a:ea typeface="+mj-ea"/>
                <a:cs typeface="+mj-cs"/>
                <a:sym typeface="Helvetica"/>
              </a:rPr>
            </a:br>
            <a:r>
              <a:rPr>
                <a:latin typeface="+mj-lt"/>
                <a:ea typeface="+mj-ea"/>
                <a:cs typeface="+mj-cs"/>
                <a:sym typeface="Helvetica"/>
              </a:rPr>
              <a:t>光圈越大，景深越小；光圈越小，景深越大；</a:t>
            </a:r>
            <a:br>
              <a:rPr>
                <a:latin typeface="+mj-lt"/>
                <a:ea typeface="+mj-ea"/>
                <a:cs typeface="+mj-cs"/>
                <a:sym typeface="Helvetica"/>
              </a:rPr>
            </a:br>
            <a:r>
              <a:t>(2)</a:t>
            </a:r>
            <a:r>
              <a:rPr>
                <a:latin typeface="+mj-lt"/>
                <a:ea typeface="+mj-ea"/>
                <a:cs typeface="+mj-cs"/>
                <a:sym typeface="Helvetica"/>
              </a:rPr>
              <a:t>、镜头焦距</a:t>
            </a:r>
            <a:br>
              <a:rPr>
                <a:latin typeface="+mj-lt"/>
                <a:ea typeface="+mj-ea"/>
                <a:cs typeface="+mj-cs"/>
                <a:sym typeface="Helvetica"/>
              </a:rPr>
            </a:br>
            <a:r>
              <a:rPr>
                <a:latin typeface="+mj-lt"/>
                <a:ea typeface="+mj-ea"/>
                <a:cs typeface="+mj-cs"/>
                <a:sym typeface="Helvetica"/>
              </a:rPr>
              <a:t>镜头焦距越长，景深越小；焦距越短，景深越大；</a:t>
            </a:r>
            <a:br>
              <a:rPr>
                <a:latin typeface="+mj-lt"/>
                <a:ea typeface="+mj-ea"/>
                <a:cs typeface="+mj-cs"/>
                <a:sym typeface="Helvetica"/>
              </a:rPr>
            </a:br>
            <a:r>
              <a:t>(3)</a:t>
            </a:r>
            <a:r>
              <a:rPr>
                <a:latin typeface="+mj-lt"/>
                <a:ea typeface="+mj-ea"/>
                <a:cs typeface="+mj-cs"/>
                <a:sym typeface="Helvetica"/>
              </a:rPr>
              <a:t>、拍摄距离</a:t>
            </a:r>
            <a:br>
              <a:rPr>
                <a:latin typeface="+mj-lt"/>
                <a:ea typeface="+mj-ea"/>
                <a:cs typeface="+mj-cs"/>
                <a:sym typeface="Helvetica"/>
              </a:rPr>
            </a:br>
            <a:r>
              <a:rPr>
                <a:latin typeface="+mj-lt"/>
                <a:ea typeface="+mj-ea"/>
                <a:cs typeface="+mj-cs"/>
                <a:sym typeface="Helvetica"/>
              </a:rPr>
              <a:t>距离越远，景深越大；距离越近，景深越小</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t>For a given subject framing and camera position, the DOF is controlled by the lens aperture diameter, which is usually specified as the f-number, the ratio of lens focal length to aperture diameter. Reducing the aperture diameter (increasing the f-number) increases the DOF; however, it also reduces the amount of light transmitted, and increases diffraction, placing a practical limit on the extent to which DOF can be increased by reducing the aperture diameter.</a:t>
            </a:r>
          </a:p>
          <a:p>
            <a:pPr defTabSz="914400">
              <a:defRPr sz="1200">
                <a:latin typeface="Calibri"/>
                <a:ea typeface="Calibri"/>
                <a:cs typeface="Calibri"/>
                <a:sym typeface="Calibri"/>
              </a:defRPr>
            </a:pPr>
            <a:endParaRPr/>
          </a:p>
          <a:p>
            <a:pPr defTabSz="914400">
              <a:defRPr sz="1200">
                <a:latin typeface="Calibri"/>
                <a:ea typeface="Calibri"/>
                <a:cs typeface="Calibri"/>
                <a:sym typeface="Calibri"/>
              </a:defRPr>
            </a:pPr>
            <a:endParaRPr/>
          </a:p>
          <a:p>
            <a:pPr defTabSz="914400">
              <a:defRPr sz="1200">
                <a:latin typeface="Calibri"/>
                <a:ea typeface="Calibri"/>
                <a:cs typeface="Calibri"/>
                <a:sym typeface="Calibri"/>
              </a:defRPr>
            </a:pPr>
            <a:endParaRPr/>
          </a:p>
        </p:txBody>
      </p:sp>
    </p:spTree>
    <p:extLst>
      <p:ext uri="{BB962C8B-B14F-4D97-AF65-F5344CB8AC3E}">
        <p14:creationId xmlns:p14="http://schemas.microsoft.com/office/powerpoint/2010/main" val="3306430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u="sng">
                <a:solidFill>
                  <a:srgbClr val="168BBA"/>
                </a:solidFill>
                <a:uFill>
                  <a:solidFill>
                    <a:srgbClr val="168BBA"/>
                  </a:solidFill>
                </a:uFill>
                <a:hlinkClick r:id="rId3"/>
              </a:rPr>
              <a:t>Joseph Nicéphore Niépce</a:t>
            </a:r>
            <a:r>
              <a:t> took the first photograph</a:t>
            </a:r>
          </a:p>
        </p:txBody>
      </p:sp>
    </p:spTree>
    <p:extLst>
      <p:ext uri="{BB962C8B-B14F-4D97-AF65-F5344CB8AC3E}">
        <p14:creationId xmlns:p14="http://schemas.microsoft.com/office/powerpoint/2010/main" val="3202933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t>Leica</a:t>
            </a:r>
            <a:r>
              <a:rPr>
                <a:latin typeface="+mj-lt"/>
                <a:ea typeface="+mj-ea"/>
                <a:cs typeface="+mj-cs"/>
                <a:sym typeface="Helvetica"/>
              </a:rPr>
              <a:t>相机，神器</a:t>
            </a:r>
          </a:p>
        </p:txBody>
      </p:sp>
    </p:spTree>
    <p:extLst>
      <p:ext uri="{BB962C8B-B14F-4D97-AF65-F5344CB8AC3E}">
        <p14:creationId xmlns:p14="http://schemas.microsoft.com/office/powerpoint/2010/main" val="3939166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是用一只镜头并通过此镜头反光取景的相机。</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单镜头反光相机原理</a:t>
            </a:r>
          </a:p>
          <a:p>
            <a:pPr defTabSz="914400">
              <a:defRPr sz="1200">
                <a:latin typeface="Calibri"/>
                <a:ea typeface="Calibri"/>
                <a:cs typeface="Calibri"/>
                <a:sym typeface="Calibri"/>
              </a:defRPr>
            </a:pPr>
            <a:r>
              <a:rPr>
                <a:latin typeface="+mj-lt"/>
                <a:ea typeface="+mj-ea"/>
                <a:cs typeface="+mj-cs"/>
                <a:sym typeface="Helvetica"/>
              </a:rPr>
              <a:t>所 谓</a:t>
            </a:r>
            <a:r>
              <a:t>“</a:t>
            </a:r>
            <a:r>
              <a:rPr>
                <a:latin typeface="+mj-lt"/>
                <a:ea typeface="+mj-ea"/>
                <a:cs typeface="+mj-cs"/>
                <a:sym typeface="Helvetica"/>
              </a:rPr>
              <a:t>单镜头</a:t>
            </a:r>
            <a:r>
              <a:t>”</a:t>
            </a:r>
            <a:r>
              <a:rPr>
                <a:latin typeface="+mj-lt"/>
                <a:ea typeface="+mj-ea"/>
                <a:cs typeface="+mj-cs"/>
                <a:sym typeface="Helvetica"/>
              </a:rPr>
              <a:t>是指摄影曝光光路和取景光路共用一个镜头，不像旁轴相机或者双反相机那样取景光路有独立镜头。</a:t>
            </a:r>
            <a:r>
              <a:t>“</a:t>
            </a:r>
            <a:r>
              <a:rPr>
                <a:latin typeface="+mj-lt"/>
                <a:ea typeface="+mj-ea"/>
                <a:cs typeface="+mj-cs"/>
                <a:sym typeface="Helvetica"/>
              </a:rPr>
              <a:t>反光</a:t>
            </a:r>
            <a:r>
              <a:t>”</a:t>
            </a:r>
            <a:r>
              <a:rPr>
                <a:latin typeface="+mj-lt"/>
                <a:ea typeface="+mj-ea"/>
                <a:cs typeface="+mj-cs"/>
                <a:sym typeface="Helvetica"/>
              </a:rPr>
              <a:t>是指相机内一块平面反光镜将两个光路分 开：取景时反光镜落下，将镜头的光线反射到五棱镜，再到取景窗；拍摄时反光镜快速抬起，光线可以照射到感光元件</a:t>
            </a:r>
            <a:r>
              <a:t>CMOS</a:t>
            </a:r>
            <a:r>
              <a:rPr>
                <a:latin typeface="+mj-lt"/>
                <a:ea typeface="+mj-ea"/>
                <a:cs typeface="+mj-cs"/>
                <a:sym typeface="Helvetica"/>
              </a:rPr>
              <a:t>上。</a:t>
            </a:r>
          </a:p>
        </p:txBody>
      </p:sp>
    </p:spTree>
    <p:extLst>
      <p:ext uri="{BB962C8B-B14F-4D97-AF65-F5344CB8AC3E}">
        <p14:creationId xmlns:p14="http://schemas.microsoft.com/office/powerpoint/2010/main" val="3749540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914400">
              <a:lnSpc>
                <a:spcPct val="90000"/>
              </a:lnSpc>
              <a:defRPr sz="1200">
                <a:latin typeface="Calibri"/>
                <a:ea typeface="Calibri"/>
                <a:cs typeface="Calibri"/>
                <a:sym typeface="Calibri"/>
              </a:defRPr>
            </a:pPr>
            <a:r>
              <a:rPr>
                <a:latin typeface="+mj-lt"/>
                <a:ea typeface="+mj-ea"/>
                <a:cs typeface="+mj-cs"/>
                <a:sym typeface="Helvetica"/>
              </a:rPr>
              <a:t>目的：存储图像信息</a:t>
            </a:r>
          </a:p>
          <a:p>
            <a:pPr defTabSz="914400">
              <a:lnSpc>
                <a:spcPct val="90000"/>
              </a:lnSpc>
              <a:defRPr sz="1200">
                <a:latin typeface="Calibri"/>
                <a:ea typeface="Calibri"/>
                <a:cs typeface="Calibri"/>
                <a:sym typeface="Calibri"/>
              </a:defRPr>
            </a:pPr>
            <a:r>
              <a:rPr>
                <a:latin typeface="+mj-lt"/>
                <a:ea typeface="+mj-ea"/>
                <a:cs typeface="+mj-cs"/>
                <a:sym typeface="Helvetica"/>
              </a:rPr>
              <a:t>图像特点：以像素为单位，矩形区域</a:t>
            </a:r>
          </a:p>
          <a:p>
            <a:pPr defTabSz="914400">
              <a:lnSpc>
                <a:spcPct val="90000"/>
              </a:lnSpc>
              <a:defRPr sz="1200">
                <a:latin typeface="Calibri"/>
                <a:ea typeface="Calibri"/>
                <a:cs typeface="Calibri"/>
                <a:sym typeface="Calibri"/>
              </a:defRPr>
            </a:pPr>
            <a:r>
              <a:rPr>
                <a:latin typeface="+mj-lt"/>
                <a:ea typeface="+mj-ea"/>
                <a:cs typeface="+mj-cs"/>
                <a:sym typeface="Helvetica"/>
              </a:rPr>
              <a:t>信息量大</a:t>
            </a:r>
          </a:p>
          <a:p>
            <a:pPr defTabSz="914400">
              <a:lnSpc>
                <a:spcPct val="90000"/>
              </a:lnSpc>
              <a:defRPr sz="1200">
                <a:latin typeface="Calibri"/>
                <a:ea typeface="Calibri"/>
                <a:cs typeface="Calibri"/>
                <a:sym typeface="Calibri"/>
              </a:defRPr>
            </a:pPr>
            <a:r>
              <a:rPr>
                <a:latin typeface="+mj-lt"/>
                <a:ea typeface="+mj-ea"/>
                <a:cs typeface="+mj-cs"/>
                <a:sym typeface="Helvetica"/>
              </a:rPr>
              <a:t>有些文件格式与操作系统有关：</a:t>
            </a:r>
            <a:r>
              <a:t>windows</a:t>
            </a:r>
            <a:r>
              <a:rPr>
                <a:latin typeface="+mj-lt"/>
                <a:ea typeface="+mj-ea"/>
                <a:cs typeface="+mj-cs"/>
                <a:sym typeface="Helvetica"/>
              </a:rPr>
              <a:t>、</a:t>
            </a:r>
            <a:r>
              <a:t>unix</a:t>
            </a:r>
            <a:r>
              <a:rPr>
                <a:latin typeface="+mj-lt"/>
                <a:ea typeface="+mj-ea"/>
                <a:cs typeface="+mj-cs"/>
                <a:sym typeface="Helvetica"/>
              </a:rPr>
              <a:t>、</a:t>
            </a:r>
            <a:r>
              <a:t>mac</a:t>
            </a:r>
          </a:p>
          <a:p>
            <a:pPr defTabSz="914400">
              <a:lnSpc>
                <a:spcPct val="90000"/>
              </a:lnSpc>
              <a:defRPr sz="1200">
                <a:latin typeface="Calibri"/>
                <a:ea typeface="Calibri"/>
                <a:cs typeface="Calibri"/>
                <a:sym typeface="Calibri"/>
              </a:defRPr>
            </a:pPr>
            <a:r>
              <a:rPr>
                <a:latin typeface="+mj-lt"/>
                <a:ea typeface="+mj-ea"/>
                <a:cs typeface="+mj-cs"/>
                <a:sym typeface="Helvetica"/>
              </a:rPr>
              <a:t>编码方式：无压缩、无损压缩、有损压缩</a:t>
            </a:r>
          </a:p>
          <a:p>
            <a:pPr defTabSz="914400">
              <a:lnSpc>
                <a:spcPct val="90000"/>
              </a:lnSpc>
              <a:defRPr sz="1200">
                <a:latin typeface="Calibri"/>
                <a:ea typeface="Calibri"/>
                <a:cs typeface="Calibri"/>
                <a:sym typeface="Calibri"/>
              </a:defRPr>
            </a:pPr>
            <a:r>
              <a:rPr>
                <a:latin typeface="+mj-lt"/>
                <a:ea typeface="+mj-ea"/>
                <a:cs typeface="+mj-cs"/>
                <a:sym typeface="Helvetica"/>
              </a:rPr>
              <a:t>常用的图像文件格式：</a:t>
            </a:r>
            <a:r>
              <a:t>BMP</a:t>
            </a:r>
            <a:r>
              <a:rPr>
                <a:latin typeface="+mj-lt"/>
                <a:ea typeface="+mj-ea"/>
                <a:cs typeface="+mj-cs"/>
                <a:sym typeface="Helvetica"/>
              </a:rPr>
              <a:t>、</a:t>
            </a:r>
            <a:r>
              <a:t>JPEG</a:t>
            </a:r>
            <a:r>
              <a:rPr>
                <a:latin typeface="+mj-lt"/>
                <a:ea typeface="+mj-ea"/>
                <a:cs typeface="+mj-cs"/>
                <a:sym typeface="Helvetica"/>
              </a:rPr>
              <a:t>、</a:t>
            </a:r>
            <a:r>
              <a:t>TIFF</a:t>
            </a:r>
            <a:r>
              <a:rPr>
                <a:latin typeface="+mj-lt"/>
                <a:ea typeface="+mj-ea"/>
                <a:cs typeface="+mj-cs"/>
                <a:sym typeface="Helvetica"/>
              </a:rPr>
              <a:t>、</a:t>
            </a:r>
            <a:r>
              <a:t>GIF</a:t>
            </a:r>
            <a:r>
              <a:rPr>
                <a:latin typeface="+mj-lt"/>
                <a:ea typeface="+mj-ea"/>
                <a:cs typeface="+mj-cs"/>
                <a:sym typeface="Helvetica"/>
              </a:rPr>
              <a:t>、</a:t>
            </a:r>
            <a:r>
              <a:t>PNG……</a:t>
            </a:r>
          </a:p>
        </p:txBody>
      </p:sp>
    </p:spTree>
    <p:extLst>
      <p:ext uri="{BB962C8B-B14F-4D97-AF65-F5344CB8AC3E}">
        <p14:creationId xmlns:p14="http://schemas.microsoft.com/office/powerpoint/2010/main" val="201514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lvl="1" defTabSz="914400">
              <a:defRPr sz="1200">
                <a:latin typeface="Calibri"/>
                <a:ea typeface="Calibri"/>
                <a:cs typeface="Calibri"/>
                <a:sym typeface="Calibri"/>
              </a:defRPr>
            </a:pPr>
            <a:r>
              <a:t>1982: first ”compact camera”-</a:t>
            </a:r>
            <a:r>
              <a:rPr>
                <a:latin typeface="+mj-lt"/>
                <a:ea typeface="+mj-ea"/>
                <a:cs typeface="+mj-cs"/>
                <a:sym typeface="Helvetica"/>
              </a:rPr>
              <a:t>傻瓜相机</a:t>
            </a:r>
          </a:p>
        </p:txBody>
      </p:sp>
    </p:spTree>
    <p:extLst>
      <p:ext uri="{BB962C8B-B14F-4D97-AF65-F5344CB8AC3E}">
        <p14:creationId xmlns:p14="http://schemas.microsoft.com/office/powerpoint/2010/main" val="1999630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pPr defTabSz="914400">
              <a:lnSpc>
                <a:spcPct val="80000"/>
              </a:lnSpc>
              <a:defRPr sz="1500">
                <a:latin typeface="Calibri"/>
                <a:ea typeface="Calibri"/>
                <a:cs typeface="Calibri"/>
                <a:sym typeface="Calibri"/>
              </a:defRPr>
            </a:pPr>
            <a:r>
              <a:t>(1)</a:t>
            </a:r>
            <a:r>
              <a:rPr>
                <a:latin typeface="+mj-lt"/>
                <a:ea typeface="+mj-ea"/>
                <a:cs typeface="+mj-cs"/>
                <a:sym typeface="Helvetica"/>
              </a:rPr>
              <a:t>当使用数码相机拍</a:t>
            </a:r>
            <a:endParaRPr sz="3200"/>
          </a:p>
          <a:p>
            <a:pPr defTabSz="914400">
              <a:lnSpc>
                <a:spcPct val="80000"/>
              </a:lnSpc>
              <a:defRPr sz="1500">
                <a:latin typeface="Calibri"/>
                <a:ea typeface="Calibri"/>
                <a:cs typeface="Calibri"/>
                <a:sym typeface="Calibri"/>
              </a:defRPr>
            </a:pPr>
            <a:r>
              <a:t>(2)</a:t>
            </a:r>
            <a:r>
              <a:rPr>
                <a:latin typeface="+mj-lt"/>
                <a:ea typeface="+mj-ea"/>
                <a:cs typeface="+mj-cs"/>
                <a:sym typeface="Helvetica"/>
              </a:rPr>
              <a:t>当</a:t>
            </a:r>
            <a:r>
              <a:t>CCD</a:t>
            </a:r>
            <a:r>
              <a:rPr>
                <a:latin typeface="+mj-lt"/>
                <a:ea typeface="+mj-ea"/>
                <a:cs typeface="+mj-cs"/>
                <a:sym typeface="Helvetica"/>
              </a:rPr>
              <a:t>曝光后，光电二极管受到光线的激发而释放出电荷，生成感光元件的电信号。摄景物时，景物反射的光线通过数码相机的镜头透射到</a:t>
            </a:r>
            <a:r>
              <a:t>CCD</a:t>
            </a:r>
            <a:r>
              <a:rPr>
                <a:latin typeface="+mj-lt"/>
                <a:ea typeface="+mj-ea"/>
                <a:cs typeface="+mj-cs"/>
                <a:sym typeface="Helvetica"/>
              </a:rPr>
              <a:t>上。</a:t>
            </a:r>
            <a:endParaRPr sz="3200"/>
          </a:p>
          <a:p>
            <a:pPr defTabSz="914400">
              <a:lnSpc>
                <a:spcPct val="80000"/>
              </a:lnSpc>
              <a:defRPr sz="1500">
                <a:latin typeface="Calibri"/>
                <a:ea typeface="Calibri"/>
                <a:cs typeface="Calibri"/>
                <a:sym typeface="Calibri"/>
              </a:defRPr>
            </a:pPr>
            <a:r>
              <a:t>(3) CCD</a:t>
            </a:r>
            <a:r>
              <a:rPr>
                <a:latin typeface="+mj-lt"/>
                <a:ea typeface="+mj-ea"/>
                <a:cs typeface="+mj-cs"/>
                <a:sym typeface="Helvetica"/>
              </a:rPr>
              <a:t>控制芯片利用感光元件中的控制信号线路对发光二极管产生的电流进行控制，由电流传输电路输出，</a:t>
            </a:r>
            <a:r>
              <a:t>CCD</a:t>
            </a:r>
            <a:r>
              <a:rPr>
                <a:latin typeface="+mj-lt"/>
                <a:ea typeface="+mj-ea"/>
                <a:cs typeface="+mj-cs"/>
                <a:sym typeface="Helvetica"/>
              </a:rPr>
              <a:t>会将一次成像产生的电信号收集起来，统一输出到放大器。</a:t>
            </a:r>
            <a:endParaRPr sz="3200"/>
          </a:p>
          <a:p>
            <a:pPr defTabSz="914400">
              <a:lnSpc>
                <a:spcPct val="80000"/>
              </a:lnSpc>
              <a:defRPr sz="1500">
                <a:latin typeface="Calibri"/>
                <a:ea typeface="Calibri"/>
                <a:cs typeface="Calibri"/>
                <a:sym typeface="Calibri"/>
              </a:defRPr>
            </a:pPr>
            <a:r>
              <a:t>(4)</a:t>
            </a:r>
            <a:r>
              <a:rPr>
                <a:latin typeface="+mj-lt"/>
                <a:ea typeface="+mj-ea"/>
                <a:cs typeface="+mj-cs"/>
                <a:sym typeface="Helvetica"/>
              </a:rPr>
              <a:t>经过放大和滤波后的电信号被传送到</a:t>
            </a:r>
            <a:r>
              <a:t>ADC</a:t>
            </a:r>
            <a:r>
              <a:rPr>
                <a:latin typeface="+mj-lt"/>
                <a:ea typeface="+mj-ea"/>
                <a:cs typeface="+mj-cs"/>
                <a:sym typeface="Helvetica"/>
              </a:rPr>
              <a:t>，由</a:t>
            </a:r>
            <a:r>
              <a:t>ADC</a:t>
            </a:r>
            <a:r>
              <a:rPr>
                <a:latin typeface="+mj-lt"/>
                <a:ea typeface="+mj-ea"/>
                <a:cs typeface="+mj-cs"/>
                <a:sym typeface="Helvetica"/>
              </a:rPr>
              <a:t>将电信号（模拟信号）转换为数字信号，数值的大小和电信号的强度与电压的高低成正比，这些数值其实也就是图像的数据。</a:t>
            </a:r>
            <a:endParaRPr sz="3200"/>
          </a:p>
          <a:p>
            <a:pPr defTabSz="914400">
              <a:lnSpc>
                <a:spcPct val="80000"/>
              </a:lnSpc>
              <a:defRPr sz="1500">
                <a:latin typeface="Calibri"/>
                <a:ea typeface="Calibri"/>
                <a:cs typeface="Calibri"/>
                <a:sym typeface="Calibri"/>
              </a:defRPr>
            </a:pPr>
            <a:r>
              <a:t>(5)</a:t>
            </a:r>
            <a:r>
              <a:rPr>
                <a:latin typeface="+mj-lt"/>
                <a:ea typeface="+mj-ea"/>
                <a:cs typeface="+mj-cs"/>
                <a:sym typeface="Helvetica"/>
              </a:rPr>
              <a:t>此时这些图像数据还不能直接生成图像，还要输出到</a:t>
            </a:r>
            <a:r>
              <a:t>DSP</a:t>
            </a:r>
            <a:r>
              <a:rPr>
                <a:latin typeface="+mj-lt"/>
                <a:ea typeface="+mj-ea"/>
                <a:cs typeface="+mj-cs"/>
                <a:sym typeface="Helvetica"/>
              </a:rPr>
              <a:t>（数字信号处理器）中，在</a:t>
            </a:r>
            <a:r>
              <a:t>DSP</a:t>
            </a:r>
            <a:r>
              <a:rPr>
                <a:latin typeface="+mj-lt"/>
                <a:ea typeface="+mj-ea"/>
                <a:cs typeface="+mj-cs"/>
                <a:sym typeface="Helvetica"/>
              </a:rPr>
              <a:t>中，将会对这些图像数据进行色彩校正、白平衡处理，并编码为数码相机所支持的图像格式、分辨率，然后才会被存储为图像文件。</a:t>
            </a:r>
            <a:endParaRPr sz="3200"/>
          </a:p>
          <a:p>
            <a:pPr defTabSz="914400">
              <a:lnSpc>
                <a:spcPct val="80000"/>
              </a:lnSpc>
              <a:defRPr sz="1500">
                <a:latin typeface="Calibri"/>
                <a:ea typeface="Calibri"/>
                <a:cs typeface="Calibri"/>
                <a:sym typeface="Calibri"/>
              </a:defRPr>
            </a:pPr>
            <a:r>
              <a:t>(6)</a:t>
            </a:r>
            <a:r>
              <a:rPr>
                <a:latin typeface="+mj-lt"/>
                <a:ea typeface="+mj-ea"/>
                <a:cs typeface="+mj-cs"/>
                <a:sym typeface="Helvetica"/>
              </a:rPr>
              <a:t>当完成上述步骤后，图像文件就会被保存到存储器上</a:t>
            </a:r>
            <a:r>
              <a:t>,</a:t>
            </a:r>
            <a:r>
              <a:rPr>
                <a:latin typeface="+mj-lt"/>
                <a:ea typeface="+mj-ea"/>
                <a:cs typeface="+mj-cs"/>
                <a:sym typeface="Helvetica"/>
              </a:rPr>
              <a:t>我们就可以欣赏了。</a:t>
            </a:r>
          </a:p>
        </p:txBody>
      </p:sp>
    </p:spTree>
    <p:extLst>
      <p:ext uri="{BB962C8B-B14F-4D97-AF65-F5344CB8AC3E}">
        <p14:creationId xmlns:p14="http://schemas.microsoft.com/office/powerpoint/2010/main" val="3099185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pPr>
              <a:defRPr>
                <a:latin typeface="Calibri"/>
                <a:ea typeface="Calibri"/>
                <a:cs typeface="Calibri"/>
                <a:sym typeface="Calibri"/>
              </a:defRPr>
            </a:pPr>
            <a:r>
              <a:rPr>
                <a:latin typeface="+mj-lt"/>
                <a:ea typeface="+mj-ea"/>
                <a:cs typeface="+mj-cs"/>
                <a:sym typeface="Helvetica"/>
              </a:rPr>
              <a:t>色彩场景是由光与物体之间的交互过程产生的。如：反射、折射、散射、传播、吸收以及衍射等等。</a:t>
            </a:r>
          </a:p>
        </p:txBody>
      </p:sp>
    </p:spTree>
    <p:extLst>
      <p:ext uri="{BB962C8B-B14F-4D97-AF65-F5344CB8AC3E}">
        <p14:creationId xmlns:p14="http://schemas.microsoft.com/office/powerpoint/2010/main" val="1476523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色彩可以分为彩色（</a:t>
            </a:r>
            <a:r>
              <a:t>chromatic color</a:t>
            </a:r>
            <a:r>
              <a:rPr>
                <a:latin typeface="+mj-lt"/>
                <a:ea typeface="+mj-ea"/>
                <a:cs typeface="+mj-cs"/>
                <a:sym typeface="Helvetica"/>
              </a:rPr>
              <a:t>）和消色（</a:t>
            </a:r>
            <a:r>
              <a:t>achromatic color</a:t>
            </a:r>
            <a:r>
              <a:rPr>
                <a:latin typeface="+mj-lt"/>
                <a:ea typeface="+mj-ea"/>
                <a:cs typeface="+mj-cs"/>
                <a:sym typeface="Helvetica"/>
              </a:rPr>
              <a:t>）两大类。</a:t>
            </a:r>
          </a:p>
          <a:p>
            <a:pPr defTabSz="914400">
              <a:defRPr sz="1200">
                <a:latin typeface="Calibri"/>
                <a:ea typeface="Calibri"/>
                <a:cs typeface="Calibri"/>
                <a:sym typeface="Calibri"/>
              </a:defRPr>
            </a:pPr>
            <a:r>
              <a:rPr>
                <a:latin typeface="+mj-lt"/>
                <a:ea typeface="+mj-ea"/>
                <a:cs typeface="+mj-cs"/>
                <a:sym typeface="Helvetica"/>
              </a:rPr>
              <a:t>彩色是指红、黄、蓝等单色以及它们的混合色。彩色物体对光谱各波长的反射具有选择性，所以它们在白光照射下呈现出不同的颜色。</a:t>
            </a:r>
          </a:p>
          <a:p>
            <a:pPr defTabSz="914400">
              <a:defRPr sz="1200">
                <a:latin typeface="Calibri"/>
                <a:ea typeface="Calibri"/>
                <a:cs typeface="Calibri"/>
                <a:sym typeface="Calibri"/>
              </a:defRPr>
            </a:pPr>
            <a:r>
              <a:rPr>
                <a:latin typeface="+mj-lt"/>
                <a:ea typeface="+mj-ea"/>
                <a:cs typeface="+mj-cs"/>
                <a:sym typeface="Helvetica"/>
              </a:rPr>
              <a:t>消色，又称非彩色，也就是我们通常所说的灰度，是指白色，黑色以及各种深浅不同的灰色。消色物体对光谱各波长的反射没有选择性，它们是中性色。</a:t>
            </a:r>
          </a:p>
        </p:txBody>
      </p:sp>
    </p:spTree>
    <p:extLst>
      <p:ext uri="{BB962C8B-B14F-4D97-AF65-F5344CB8AC3E}">
        <p14:creationId xmlns:p14="http://schemas.microsoft.com/office/powerpoint/2010/main" val="840066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色觉是指不同波长的光线作用于视网膜而在大脑中引起的感觉。人眼可见光线的波长是</a:t>
            </a:r>
            <a:r>
              <a:t>390nm</a:t>
            </a:r>
            <a:r>
              <a:rPr>
                <a:latin typeface="+mj-lt"/>
                <a:ea typeface="+mj-ea"/>
                <a:cs typeface="+mj-cs"/>
                <a:sym typeface="Helvetica"/>
              </a:rPr>
              <a:t>～</a:t>
            </a:r>
            <a:r>
              <a:t>780nm</a:t>
            </a:r>
            <a:r>
              <a:rPr>
                <a:latin typeface="+mj-lt"/>
                <a:ea typeface="+mj-ea"/>
                <a:cs typeface="+mj-cs"/>
                <a:sym typeface="Helvetica"/>
              </a:rPr>
              <a:t>，一般可辨出包括紫、蓝、青、绿、黄、橙、红</a:t>
            </a:r>
            <a:r>
              <a:t>7</a:t>
            </a:r>
            <a:r>
              <a:rPr>
                <a:latin typeface="+mj-lt"/>
                <a:ea typeface="+mj-ea"/>
                <a:cs typeface="+mj-cs"/>
                <a:sym typeface="Helvetica"/>
              </a:rPr>
              <a:t>种主要颜色在内的</a:t>
            </a:r>
            <a:r>
              <a:t>120</a:t>
            </a:r>
            <a:r>
              <a:rPr>
                <a:latin typeface="+mj-lt"/>
                <a:ea typeface="+mj-ea"/>
                <a:cs typeface="+mj-cs"/>
                <a:sym typeface="Helvetica"/>
              </a:rPr>
              <a:t>～</a:t>
            </a:r>
            <a:r>
              <a:t>180</a:t>
            </a:r>
            <a:r>
              <a:rPr>
                <a:latin typeface="+mj-lt"/>
                <a:ea typeface="+mj-ea"/>
                <a:cs typeface="+mj-cs"/>
                <a:sym typeface="Helvetica"/>
              </a:rPr>
              <a:t>种不同的颜色。</a:t>
            </a:r>
          </a:p>
          <a:p>
            <a:pPr defTabSz="914400">
              <a:defRPr sz="1200">
                <a:latin typeface="Calibri"/>
                <a:ea typeface="Calibri"/>
                <a:cs typeface="Calibri"/>
                <a:sym typeface="Calibri"/>
              </a:defRPr>
            </a:pPr>
            <a:r>
              <a:rPr>
                <a:latin typeface="+mj-lt"/>
                <a:ea typeface="+mj-ea"/>
                <a:cs typeface="+mj-cs"/>
                <a:sym typeface="Helvetica"/>
              </a:rPr>
              <a:t>视网膜是人眼中最重要的组成部分，就像相机里的感光底片，专门负责感光成像。</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视网膜上分布着两种视觉细胞，一种为杆状体，另一种为锥状体。杆状体细胞比较多，大约有上亿个，它对光极为灵敏，但没有区分色彩的能力。锥状体细胞则只有六、七百万个，它要在较强的照度下才能激发，它的存在使我们能够辨别各种不同的颜色</a:t>
            </a:r>
            <a:r>
              <a:rPr sz="1600">
                <a:latin typeface="+mj-lt"/>
                <a:ea typeface="+mj-ea"/>
                <a:cs typeface="+mj-cs"/>
                <a:sym typeface="Helvetica"/>
              </a:rPr>
              <a:t>。</a:t>
            </a:r>
            <a:endParaRPr sz="1600"/>
          </a:p>
          <a:p>
            <a:pPr defTabSz="914400">
              <a:defRPr sz="1600">
                <a:latin typeface="Calibri"/>
                <a:ea typeface="Calibri"/>
                <a:cs typeface="Calibri"/>
                <a:sym typeface="Calibri"/>
              </a:defRPr>
            </a:pPr>
            <a:endParaRPr sz="1600"/>
          </a:p>
        </p:txBody>
      </p:sp>
    </p:spTree>
    <p:extLst>
      <p:ext uri="{BB962C8B-B14F-4D97-AF65-F5344CB8AC3E}">
        <p14:creationId xmlns:p14="http://schemas.microsoft.com/office/powerpoint/2010/main" val="322969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lvl="1" defTabSz="914400">
              <a:defRPr sz="1200">
                <a:latin typeface="Calibri"/>
                <a:ea typeface="Calibri"/>
                <a:cs typeface="Calibri"/>
                <a:sym typeface="Calibri"/>
              </a:defRPr>
            </a:pPr>
            <a:r>
              <a:rPr>
                <a:latin typeface="+mj-lt"/>
                <a:ea typeface="+mj-ea"/>
                <a:cs typeface="+mj-cs"/>
                <a:sym typeface="Helvetica"/>
              </a:rPr>
              <a:t>三原色是目前最为代表性的色觉机制解释：</a:t>
            </a:r>
          </a:p>
          <a:p>
            <a:pPr lvl="1" defTabSz="914400">
              <a:defRPr sz="1200">
                <a:latin typeface="Calibri"/>
                <a:ea typeface="Calibri"/>
                <a:cs typeface="Calibri"/>
                <a:sym typeface="Calibri"/>
              </a:defRPr>
            </a:pPr>
            <a:r>
              <a:rPr>
                <a:latin typeface="+mj-lt"/>
                <a:ea typeface="+mj-ea"/>
                <a:cs typeface="+mj-cs"/>
                <a:sym typeface="Helvetica"/>
              </a:rPr>
              <a:t>在视网膜上存在着三种分别对红、绿和蓝光线的波长特别敏感的视锥细胞或相应的感光色素，当不同波长的光线进入人眼时，与之相符或相近的视锥细胞发生不同程度的兴奋，于是在大脑产生相应的色觉；三种视锥细胞若受到同等程度的刺激，则产生消色。</a:t>
            </a:r>
          </a:p>
        </p:txBody>
      </p:sp>
    </p:spTree>
    <p:extLst>
      <p:ext uri="{BB962C8B-B14F-4D97-AF65-F5344CB8AC3E}">
        <p14:creationId xmlns:p14="http://schemas.microsoft.com/office/powerpoint/2010/main" val="1581763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国际照明委员会（</a:t>
            </a:r>
            <a:r>
              <a:t>Commission internationale de l‘éclairage</a:t>
            </a:r>
            <a:r>
              <a:rPr>
                <a:latin typeface="+mj-lt"/>
                <a:ea typeface="+mj-ea"/>
                <a:cs typeface="+mj-cs"/>
                <a:sym typeface="Helvetica"/>
              </a:rPr>
              <a:t>），简称</a:t>
            </a:r>
            <a:r>
              <a:t>CIE</a:t>
            </a:r>
            <a:r>
              <a:rPr>
                <a:latin typeface="+mj-lt"/>
                <a:ea typeface="+mj-ea"/>
                <a:cs typeface="+mj-cs"/>
                <a:sym typeface="Helvetica"/>
              </a:rPr>
              <a:t>，在</a:t>
            </a:r>
            <a:r>
              <a:t>1931</a:t>
            </a:r>
            <a:r>
              <a:rPr>
                <a:latin typeface="+mj-lt"/>
                <a:ea typeface="+mj-ea"/>
                <a:cs typeface="+mj-cs"/>
                <a:sym typeface="Helvetica"/>
              </a:rPr>
              <a:t>年根据已有的实验结果，选择</a:t>
            </a:r>
            <a:r>
              <a:t>700nm</a:t>
            </a:r>
            <a:r>
              <a:rPr>
                <a:latin typeface="+mj-lt"/>
                <a:ea typeface="+mj-ea"/>
                <a:cs typeface="+mj-cs"/>
                <a:sym typeface="Helvetica"/>
              </a:rPr>
              <a:t>（</a:t>
            </a:r>
            <a:r>
              <a:t>R</a:t>
            </a:r>
            <a:r>
              <a:rPr>
                <a:latin typeface="+mj-lt"/>
                <a:ea typeface="+mj-ea"/>
                <a:cs typeface="+mj-cs"/>
                <a:sym typeface="Helvetica"/>
              </a:rPr>
              <a:t>）、</a:t>
            </a:r>
            <a:r>
              <a:t>541.6nm</a:t>
            </a:r>
            <a:r>
              <a:rPr>
                <a:latin typeface="+mj-lt"/>
                <a:ea typeface="+mj-ea"/>
                <a:cs typeface="+mj-cs"/>
                <a:sym typeface="Helvetica"/>
              </a:rPr>
              <a:t>（</a:t>
            </a:r>
            <a:r>
              <a:t>G</a:t>
            </a:r>
            <a:r>
              <a:rPr>
                <a:latin typeface="+mj-lt"/>
                <a:ea typeface="+mj-ea"/>
                <a:cs typeface="+mj-cs"/>
                <a:sym typeface="Helvetica"/>
              </a:rPr>
              <a:t>）、</a:t>
            </a:r>
            <a:r>
              <a:t>435.8nm</a:t>
            </a:r>
            <a:r>
              <a:rPr>
                <a:latin typeface="+mj-lt"/>
                <a:ea typeface="+mj-ea"/>
                <a:cs typeface="+mj-cs"/>
                <a:sym typeface="Helvetica"/>
              </a:rPr>
              <a:t>（</a:t>
            </a:r>
            <a:r>
              <a:t>B</a:t>
            </a:r>
            <a:r>
              <a:rPr>
                <a:latin typeface="+mj-lt"/>
                <a:ea typeface="+mj-ea"/>
                <a:cs typeface="+mj-cs"/>
                <a:sym typeface="Helvetica"/>
              </a:rPr>
              <a:t>）作为三原色，计算出相应的光谱三刺激值</a:t>
            </a:r>
            <a:r>
              <a:t> r</a:t>
            </a:r>
            <a:r>
              <a:rPr>
                <a:latin typeface="+mj-lt"/>
                <a:ea typeface="+mj-ea"/>
                <a:cs typeface="+mj-cs"/>
                <a:sym typeface="Helvetica"/>
              </a:rPr>
              <a:t>、</a:t>
            </a:r>
            <a:r>
              <a:t>g </a:t>
            </a:r>
            <a:r>
              <a:rPr>
                <a:latin typeface="+mj-lt"/>
                <a:ea typeface="+mj-ea"/>
                <a:cs typeface="+mj-cs"/>
                <a:sym typeface="Helvetica"/>
              </a:rPr>
              <a:t>、</a:t>
            </a:r>
            <a:r>
              <a:t>b </a:t>
            </a:r>
            <a:r>
              <a:rPr>
                <a:latin typeface="+mj-lt"/>
                <a:ea typeface="+mj-ea"/>
                <a:cs typeface="+mj-cs"/>
                <a:sym typeface="Helvetica"/>
              </a:rPr>
              <a:t>，其三刺激值曲线如图所示：</a:t>
            </a:r>
          </a:p>
        </p:txBody>
      </p:sp>
    </p:spTree>
    <p:extLst>
      <p:ext uri="{BB962C8B-B14F-4D97-AF65-F5344CB8AC3E}">
        <p14:creationId xmlns:p14="http://schemas.microsoft.com/office/powerpoint/2010/main" val="248395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绝对色觉感知不准确，一般通过上下文判断。所以说有时候会出错，这个叫</a:t>
            </a:r>
            <a:r>
              <a:t>vision illusion</a:t>
            </a:r>
          </a:p>
        </p:txBody>
      </p:sp>
    </p:spTree>
    <p:extLst>
      <p:ext uri="{BB962C8B-B14F-4D97-AF65-F5344CB8AC3E}">
        <p14:creationId xmlns:p14="http://schemas.microsoft.com/office/powerpoint/2010/main" val="126777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pPr defTabSz="914400">
              <a:defRPr sz="2800">
                <a:latin typeface="Calibri"/>
                <a:ea typeface="Calibri"/>
                <a:cs typeface="Calibri"/>
                <a:sym typeface="Calibri"/>
              </a:defRPr>
            </a:pPr>
            <a:r>
              <a:rPr>
                <a:latin typeface="+mj-lt"/>
                <a:ea typeface="+mj-ea"/>
                <a:cs typeface="+mj-cs"/>
                <a:sym typeface="Helvetica"/>
              </a:rPr>
              <a:t>感知的优先程度和敏感度</a:t>
            </a:r>
          </a:p>
          <a:p>
            <a:pPr lvl="1" indent="457200" defTabSz="914400">
              <a:defRPr sz="2400">
                <a:latin typeface="Calibri"/>
                <a:ea typeface="Calibri"/>
                <a:cs typeface="Calibri"/>
                <a:sym typeface="Calibri"/>
              </a:defRPr>
            </a:pPr>
            <a:r>
              <a:rPr>
                <a:latin typeface="+mj-lt"/>
                <a:ea typeface="+mj-ea"/>
                <a:cs typeface="+mj-cs"/>
                <a:sym typeface="Helvetica"/>
              </a:rPr>
              <a:t>优先程度：同等条件下，人们往往会注意到色调（</a:t>
            </a:r>
            <a:r>
              <a:t>Hue, H</a:t>
            </a:r>
            <a:r>
              <a:rPr>
                <a:latin typeface="+mj-lt"/>
                <a:ea typeface="+mj-ea"/>
                <a:cs typeface="+mj-cs"/>
                <a:sym typeface="Helvetica"/>
              </a:rPr>
              <a:t>）的变化，然后是饱和度（</a:t>
            </a:r>
            <a:r>
              <a:t>Saturation, S</a:t>
            </a:r>
            <a:r>
              <a:rPr>
                <a:latin typeface="+mj-lt"/>
                <a:ea typeface="+mj-ea"/>
                <a:cs typeface="+mj-cs"/>
                <a:sym typeface="Helvetica"/>
              </a:rPr>
              <a:t>），然后是亮度（</a:t>
            </a:r>
            <a:r>
              <a:t>Value, V</a:t>
            </a:r>
            <a:r>
              <a:rPr>
                <a:latin typeface="+mj-lt"/>
                <a:ea typeface="+mj-ea"/>
                <a:cs typeface="+mj-cs"/>
                <a:sym typeface="Helvetica"/>
              </a:rPr>
              <a:t>）。</a:t>
            </a:r>
          </a:p>
          <a:p>
            <a:pPr lvl="1" indent="457200" defTabSz="914400">
              <a:defRPr sz="2400">
                <a:latin typeface="Calibri"/>
                <a:ea typeface="Calibri"/>
                <a:cs typeface="Calibri"/>
                <a:sym typeface="Calibri"/>
              </a:defRPr>
            </a:pPr>
            <a:r>
              <a:rPr>
                <a:latin typeface="+mj-lt"/>
                <a:ea typeface="+mj-ea"/>
                <a:cs typeface="+mj-cs"/>
                <a:sym typeface="Helvetica"/>
              </a:rPr>
              <a:t>敏感度：人眼对于亮度的变化最为敏感，分辨能力最强。恰好与人眼的高动态能力相匹配。</a:t>
            </a:r>
          </a:p>
        </p:txBody>
      </p:sp>
    </p:spTree>
    <p:extLst>
      <p:ext uri="{BB962C8B-B14F-4D97-AF65-F5344CB8AC3E}">
        <p14:creationId xmlns:p14="http://schemas.microsoft.com/office/powerpoint/2010/main" val="2454103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与设备有关的颜色模型:</a:t>
            </a:r>
          </a:p>
          <a:p>
            <a:pPr defTabSz="914400">
              <a:defRPr sz="1200">
                <a:latin typeface="+mj-lt"/>
                <a:ea typeface="+mj-ea"/>
                <a:cs typeface="+mj-cs"/>
                <a:sym typeface="Helvetica"/>
              </a:defRPr>
            </a:pPr>
            <a:r>
              <a:t>RGB, CMY, HSV</a:t>
            </a:r>
          </a:p>
          <a:p>
            <a:pPr defTabSz="914400">
              <a:defRPr sz="1200">
                <a:latin typeface="+mj-lt"/>
                <a:ea typeface="+mj-ea"/>
                <a:cs typeface="+mj-cs"/>
                <a:sym typeface="Helvetica"/>
              </a:defRPr>
            </a:pPr>
            <a:endParaRPr/>
          </a:p>
          <a:p>
            <a:pPr defTabSz="914400">
              <a:lnSpc>
                <a:spcPct val="90000"/>
              </a:lnSpc>
              <a:defRPr sz="2400">
                <a:latin typeface="Calibri"/>
                <a:ea typeface="Calibri"/>
                <a:cs typeface="Calibri"/>
                <a:sym typeface="Calibri"/>
              </a:defRPr>
            </a:pPr>
            <a:r>
              <a:rPr>
                <a:latin typeface="+mj-lt"/>
                <a:ea typeface="+mj-ea"/>
                <a:cs typeface="+mj-cs"/>
                <a:sym typeface="Helvetica"/>
              </a:rPr>
              <a:t>与设备无关的颜色模型：</a:t>
            </a:r>
          </a:p>
          <a:p>
            <a:pPr lvl="1" indent="457200" defTabSz="914400">
              <a:lnSpc>
                <a:spcPct val="90000"/>
              </a:lnSpc>
              <a:defRPr sz="2400">
                <a:latin typeface="Calibri"/>
                <a:ea typeface="Calibri"/>
                <a:cs typeface="Calibri"/>
                <a:sym typeface="Calibri"/>
              </a:defRPr>
            </a:pPr>
            <a:r>
              <a:rPr>
                <a:latin typeface="+mj-lt"/>
                <a:ea typeface="+mj-ea"/>
                <a:cs typeface="+mj-cs"/>
                <a:sym typeface="Helvetica"/>
              </a:rPr>
              <a:t>主要是国际照明委员会</a:t>
            </a:r>
            <a:r>
              <a:t>(CIE, Commission Internationale de L‘Eclairage/International Commission on Illumination)</a:t>
            </a:r>
            <a:r>
              <a:rPr>
                <a:latin typeface="+mj-lt"/>
                <a:ea typeface="+mj-ea"/>
                <a:cs typeface="+mj-cs"/>
                <a:sym typeface="Helvetica"/>
              </a:rPr>
              <a:t>定义的</a:t>
            </a:r>
            <a:r>
              <a:t>CIE</a:t>
            </a:r>
          </a:p>
          <a:p>
            <a:pPr lvl="2" indent="914400" defTabSz="914400">
              <a:lnSpc>
                <a:spcPct val="90000"/>
              </a:lnSpc>
              <a:defRPr sz="1200">
                <a:latin typeface="Calibri"/>
                <a:ea typeface="Calibri"/>
                <a:cs typeface="Calibri"/>
                <a:sym typeface="Calibri"/>
              </a:defRPr>
            </a:pPr>
            <a:r>
              <a:t>CIE XYZ, CIE L*a*b</a:t>
            </a:r>
            <a:r>
              <a:rPr>
                <a:latin typeface="+mj-lt"/>
                <a:ea typeface="+mj-ea"/>
                <a:cs typeface="+mj-cs"/>
                <a:sym typeface="Helvetica"/>
              </a:rPr>
              <a:t>和 </a:t>
            </a:r>
            <a:r>
              <a:t>CIE YUV</a:t>
            </a:r>
          </a:p>
          <a:p>
            <a:pPr defTabSz="914400">
              <a:defRPr sz="1200">
                <a:latin typeface="+mj-lt"/>
                <a:ea typeface="+mj-ea"/>
                <a:cs typeface="+mj-cs"/>
                <a:sym typeface="Helvetica"/>
              </a:defRPr>
            </a:pPr>
            <a:endParaRPr/>
          </a:p>
        </p:txBody>
      </p:sp>
    </p:spTree>
    <p:extLst>
      <p:ext uri="{BB962C8B-B14F-4D97-AF65-F5344CB8AC3E}">
        <p14:creationId xmlns:p14="http://schemas.microsoft.com/office/powerpoint/2010/main" val="312595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t>Windows</a:t>
            </a:r>
            <a:r>
              <a:rPr>
                <a:latin typeface="+mj-lt"/>
                <a:ea typeface="+mj-ea"/>
                <a:cs typeface="+mj-cs"/>
                <a:sym typeface="Helvetica"/>
              </a:rPr>
              <a:t>操作系统的标准文件格式之一，有时候也存为</a:t>
            </a:r>
            <a:r>
              <a:t>.dib</a:t>
            </a:r>
            <a:r>
              <a:rPr>
                <a:latin typeface="+mj-lt"/>
                <a:ea typeface="+mj-ea"/>
                <a:cs typeface="+mj-cs"/>
                <a:sym typeface="Helvetica"/>
              </a:rPr>
              <a:t>文件</a:t>
            </a:r>
          </a:p>
          <a:p>
            <a:pPr defTabSz="914400">
              <a:defRPr sz="1200">
                <a:latin typeface="Calibri"/>
                <a:ea typeface="Calibri"/>
                <a:cs typeface="Calibri"/>
                <a:sym typeface="Calibri"/>
              </a:defRPr>
            </a:pPr>
            <a:r>
              <a:t> </a:t>
            </a:r>
          </a:p>
          <a:p>
            <a:pPr defTabSz="914400">
              <a:defRPr sz="1200">
                <a:latin typeface="Calibri"/>
                <a:ea typeface="Calibri"/>
                <a:cs typeface="Calibri"/>
                <a:sym typeface="Calibri"/>
              </a:defRPr>
            </a:pPr>
            <a:r>
              <a:rPr>
                <a:latin typeface="+mj-lt"/>
                <a:ea typeface="+mj-ea"/>
                <a:cs typeface="+mj-cs"/>
                <a:sym typeface="Helvetica"/>
              </a:rPr>
              <a:t>大部分</a:t>
            </a:r>
            <a:r>
              <a:t>BMP</a:t>
            </a:r>
            <a:r>
              <a:rPr>
                <a:latin typeface="+mj-lt"/>
                <a:ea typeface="+mj-ea"/>
                <a:cs typeface="+mj-cs"/>
                <a:sym typeface="Helvetica"/>
              </a:rPr>
              <a:t>文件是不压缩的形式</a:t>
            </a:r>
          </a:p>
          <a:p>
            <a:pPr defTabSz="914400">
              <a:defRPr sz="1200">
                <a:latin typeface="Calibri"/>
                <a:ea typeface="Calibri"/>
                <a:cs typeface="Calibri"/>
                <a:sym typeface="Calibri"/>
              </a:defRPr>
            </a:pPr>
            <a:r>
              <a:rPr>
                <a:latin typeface="+mj-lt"/>
                <a:ea typeface="+mj-ea"/>
                <a:cs typeface="+mj-cs"/>
                <a:sym typeface="Helvetica"/>
              </a:rPr>
              <a:t>但它本身还是支持图像压缩的，如</a:t>
            </a:r>
            <a:r>
              <a:t>rle</a:t>
            </a:r>
            <a:r>
              <a:rPr>
                <a:latin typeface="+mj-lt"/>
                <a:ea typeface="+mj-ea"/>
                <a:cs typeface="+mj-cs"/>
                <a:sym typeface="Helvetica"/>
              </a:rPr>
              <a:t>格式（行程长度编码，</a:t>
            </a:r>
            <a:r>
              <a:t>runlength encoding</a:t>
            </a:r>
            <a:r>
              <a:rPr>
                <a:latin typeface="+mj-lt"/>
                <a:ea typeface="+mj-ea"/>
                <a:cs typeface="+mj-cs"/>
                <a:sym typeface="Helvetica"/>
              </a:rPr>
              <a:t>）压缩格式等</a:t>
            </a:r>
          </a:p>
        </p:txBody>
      </p:sp>
    </p:spTree>
    <p:extLst>
      <p:ext uri="{BB962C8B-B14F-4D97-AF65-F5344CB8AC3E}">
        <p14:creationId xmlns:p14="http://schemas.microsoft.com/office/powerpoint/2010/main" val="978482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914400">
              <a:lnSpc>
                <a:spcPct val="90000"/>
              </a:lnSpc>
              <a:defRPr sz="2400">
                <a:latin typeface="Calibri"/>
                <a:ea typeface="Calibri"/>
                <a:cs typeface="Calibri"/>
                <a:sym typeface="Calibri"/>
              </a:defRPr>
            </a:pPr>
            <a:r>
              <a:t>RBG</a:t>
            </a:r>
            <a:r>
              <a:rPr sz="2200">
                <a:latin typeface="Times New Roman"/>
                <a:ea typeface="Times New Roman"/>
                <a:cs typeface="Times New Roman"/>
                <a:sym typeface="Times New Roman"/>
              </a:rPr>
              <a:t> </a:t>
            </a:r>
            <a:r>
              <a:rPr sz="2200">
                <a:latin typeface="+mj-lt"/>
                <a:ea typeface="+mj-ea"/>
                <a:cs typeface="+mj-cs"/>
                <a:sym typeface="Helvetica"/>
              </a:rPr>
              <a:t>颜色模型是三维直角坐标颜色系统中的一个单位正方体</a:t>
            </a:r>
          </a:p>
          <a:p>
            <a:pPr lvl="1" indent="457200" defTabSz="914400">
              <a:lnSpc>
                <a:spcPct val="90000"/>
              </a:lnSpc>
              <a:defRPr>
                <a:latin typeface="Times New Roman"/>
                <a:ea typeface="Times New Roman"/>
                <a:cs typeface="Times New Roman"/>
                <a:sym typeface="Times New Roman"/>
              </a:defRPr>
            </a:pPr>
            <a:r>
              <a:rPr>
                <a:latin typeface="+mj-lt"/>
                <a:ea typeface="+mj-ea"/>
                <a:cs typeface="+mj-cs"/>
                <a:sym typeface="Helvetica"/>
              </a:rPr>
              <a:t>在正方体的主对角线上，各原色的量相等，产生由暗到亮的白色，即灰度。（</a:t>
            </a:r>
            <a:r>
              <a:t>0</a:t>
            </a:r>
            <a:r>
              <a:rPr>
                <a:latin typeface="+mj-lt"/>
                <a:ea typeface="+mj-ea"/>
                <a:cs typeface="+mj-cs"/>
                <a:sym typeface="Helvetica"/>
              </a:rPr>
              <a:t>，</a:t>
            </a:r>
            <a:r>
              <a:t>0</a:t>
            </a:r>
            <a:r>
              <a:rPr>
                <a:latin typeface="+mj-lt"/>
                <a:ea typeface="+mj-ea"/>
                <a:cs typeface="+mj-cs"/>
                <a:sym typeface="Helvetica"/>
              </a:rPr>
              <a:t>，</a:t>
            </a:r>
            <a:r>
              <a:t>0</a:t>
            </a:r>
            <a:r>
              <a:rPr>
                <a:latin typeface="+mj-lt"/>
                <a:ea typeface="+mj-ea"/>
                <a:cs typeface="+mj-cs"/>
                <a:sym typeface="Helvetica"/>
              </a:rPr>
              <a:t>）为黑，（</a:t>
            </a:r>
            <a:r>
              <a:t>1</a:t>
            </a:r>
            <a:r>
              <a:rPr>
                <a:latin typeface="+mj-lt"/>
                <a:ea typeface="+mj-ea"/>
                <a:cs typeface="+mj-cs"/>
                <a:sym typeface="Helvetica"/>
              </a:rPr>
              <a:t>，</a:t>
            </a:r>
            <a:r>
              <a:t>1</a:t>
            </a:r>
            <a:r>
              <a:rPr>
                <a:latin typeface="+mj-lt"/>
                <a:ea typeface="+mj-ea"/>
                <a:cs typeface="+mj-cs"/>
                <a:sym typeface="Helvetica"/>
              </a:rPr>
              <a:t>，</a:t>
            </a:r>
            <a:r>
              <a:t>1</a:t>
            </a:r>
            <a:r>
              <a:rPr>
                <a:latin typeface="+mj-lt"/>
                <a:ea typeface="+mj-ea"/>
                <a:cs typeface="+mj-cs"/>
                <a:sym typeface="Helvetica"/>
              </a:rPr>
              <a:t>）为白，正方体的其他</a:t>
            </a:r>
            <a:r>
              <a:t>6</a:t>
            </a:r>
            <a:r>
              <a:rPr>
                <a:latin typeface="+mj-lt"/>
                <a:ea typeface="+mj-ea"/>
                <a:cs typeface="+mj-cs"/>
                <a:sym typeface="Helvetica"/>
              </a:rPr>
              <a:t>个角点分别为红、黄、绿、青、蓝和品红。</a:t>
            </a:r>
          </a:p>
          <a:p>
            <a:pPr lvl="1" indent="457200" defTabSz="914400">
              <a:lnSpc>
                <a:spcPct val="90000"/>
              </a:lnSpc>
              <a:defRPr>
                <a:latin typeface="Times New Roman"/>
                <a:ea typeface="Times New Roman"/>
                <a:cs typeface="Times New Roman"/>
                <a:sym typeface="Times New Roman"/>
              </a:defRPr>
            </a:pPr>
            <a:r>
              <a:t>RGB</a:t>
            </a:r>
            <a:r>
              <a:rPr>
                <a:latin typeface="+mj-lt"/>
                <a:ea typeface="+mj-ea"/>
                <a:cs typeface="+mj-cs"/>
                <a:sym typeface="Helvetica"/>
              </a:rPr>
              <a:t>颜色模型构成的颜色空间是</a:t>
            </a:r>
            <a:r>
              <a:t>CIE</a:t>
            </a:r>
            <a:r>
              <a:rPr>
                <a:latin typeface="+mj-lt"/>
                <a:ea typeface="+mj-ea"/>
                <a:cs typeface="+mj-cs"/>
                <a:sym typeface="Helvetica"/>
              </a:rPr>
              <a:t>原色空间的一个真子集。</a:t>
            </a:r>
          </a:p>
          <a:p>
            <a:pPr lvl="1" indent="457200" defTabSz="914400">
              <a:lnSpc>
                <a:spcPct val="90000"/>
              </a:lnSpc>
              <a:defRPr>
                <a:latin typeface="Times New Roman"/>
                <a:ea typeface="Times New Roman"/>
                <a:cs typeface="Times New Roman"/>
                <a:sym typeface="Times New Roman"/>
              </a:defRPr>
            </a:pPr>
            <a:r>
              <a:t>RGB</a:t>
            </a:r>
            <a:r>
              <a:rPr>
                <a:latin typeface="+mj-lt"/>
                <a:ea typeface="+mj-ea"/>
                <a:cs typeface="+mj-cs"/>
                <a:sym typeface="Helvetica"/>
              </a:rPr>
              <a:t>颜色模型通常用于彩色阴极射线管和彩色光栅图形显示器（计算机和电视机采用）。</a:t>
            </a:r>
          </a:p>
        </p:txBody>
      </p:sp>
    </p:spTree>
    <p:extLst>
      <p:ext uri="{BB962C8B-B14F-4D97-AF65-F5344CB8AC3E}">
        <p14:creationId xmlns:p14="http://schemas.microsoft.com/office/powerpoint/2010/main" val="1166442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彩色印刷或者彩色打印的纸张不能发射光线，因而印刷机或打印机就只能使用一些能够吸收特定光波而反射其他光波的油墨或者颜色。</a:t>
            </a:r>
          </a:p>
          <a:p>
            <a:pPr defTabSz="914400">
              <a:defRPr sz="1200">
                <a:latin typeface="Calibri"/>
                <a:ea typeface="Calibri"/>
                <a:cs typeface="Calibri"/>
                <a:sym typeface="Calibri"/>
              </a:defRPr>
            </a:pPr>
            <a:endParaRPr>
              <a:latin typeface="+mj-lt"/>
              <a:ea typeface="+mj-ea"/>
              <a:cs typeface="+mj-cs"/>
              <a:sym typeface="Helvetica"/>
            </a:endParaRPr>
          </a:p>
          <a:p>
            <a:pPr lvl="1" defTabSz="914400">
              <a:defRPr sz="2000">
                <a:latin typeface="Calibri"/>
                <a:ea typeface="Calibri"/>
                <a:cs typeface="Calibri"/>
                <a:sym typeface="Calibri"/>
              </a:defRPr>
            </a:pPr>
            <a:r>
              <a:rPr>
                <a:latin typeface="+mj-lt"/>
                <a:ea typeface="+mj-ea"/>
                <a:cs typeface="+mj-cs"/>
                <a:sym typeface="Helvetica"/>
              </a:rPr>
              <a:t>油墨或颜料的</a:t>
            </a:r>
            <a:r>
              <a:t>3</a:t>
            </a:r>
            <a:r>
              <a:rPr>
                <a:latin typeface="+mj-lt"/>
                <a:ea typeface="+mj-ea"/>
                <a:cs typeface="+mj-cs"/>
                <a:sym typeface="Helvetica"/>
              </a:rPr>
              <a:t>种基色是以红、绿、蓝三色的补色青（</a:t>
            </a:r>
            <a:r>
              <a:t>Cyan</a:t>
            </a:r>
            <a:r>
              <a:rPr>
                <a:latin typeface="+mj-lt"/>
                <a:ea typeface="+mj-ea"/>
                <a:cs typeface="+mj-cs"/>
                <a:sym typeface="Helvetica"/>
              </a:rPr>
              <a:t>）、品红（</a:t>
            </a:r>
            <a:r>
              <a:t>Magenta</a:t>
            </a:r>
            <a:r>
              <a:rPr>
                <a:latin typeface="+mj-lt"/>
                <a:ea typeface="+mj-ea"/>
                <a:cs typeface="+mj-cs"/>
                <a:sym typeface="Helvetica"/>
              </a:rPr>
              <a:t>）、黄（</a:t>
            </a:r>
            <a:r>
              <a:t>Yellow</a:t>
            </a:r>
            <a:r>
              <a:rPr>
                <a:latin typeface="+mj-lt"/>
                <a:ea typeface="+mj-ea"/>
                <a:cs typeface="+mj-cs"/>
                <a:sym typeface="Helvetica"/>
              </a:rPr>
              <a:t>）为基色。</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用</a:t>
            </a:r>
            <a:r>
              <a:t>CMY</a:t>
            </a:r>
            <a:r>
              <a:rPr>
                <a:latin typeface="+mj-lt"/>
                <a:ea typeface="+mj-ea"/>
                <a:cs typeface="+mj-cs"/>
                <a:sym typeface="Helvetica"/>
              </a:rPr>
              <a:t>模型产生的颜色称为相减色，是因为它减掉了为视觉系统识别颜色所需要的反射光</a:t>
            </a:r>
          </a:p>
        </p:txBody>
      </p:sp>
    </p:spTree>
    <p:extLst>
      <p:ext uri="{BB962C8B-B14F-4D97-AF65-F5344CB8AC3E}">
        <p14:creationId xmlns:p14="http://schemas.microsoft.com/office/powerpoint/2010/main" val="1392391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defTabSz="914400">
              <a:defRPr sz="1000">
                <a:latin typeface="Calibri"/>
                <a:ea typeface="Calibri"/>
                <a:cs typeface="Calibri"/>
                <a:sym typeface="Calibri"/>
              </a:defRPr>
            </a:pPr>
            <a:r>
              <a:t>CMY</a:t>
            </a:r>
            <a:r>
              <a:rPr>
                <a:latin typeface="+mj-lt"/>
                <a:ea typeface="+mj-ea"/>
                <a:cs typeface="+mj-cs"/>
                <a:sym typeface="Helvetica"/>
              </a:rPr>
              <a:t>空间与</a:t>
            </a:r>
            <a:r>
              <a:t>RGB</a:t>
            </a:r>
            <a:r>
              <a:rPr>
                <a:latin typeface="+mj-lt"/>
                <a:ea typeface="+mj-ea"/>
                <a:cs typeface="+mj-cs"/>
                <a:sym typeface="Helvetica"/>
              </a:rPr>
              <a:t>空间互补，也就是用白色减去</a:t>
            </a:r>
            <a:r>
              <a:t>RGB</a:t>
            </a:r>
            <a:r>
              <a:rPr>
                <a:latin typeface="+mj-lt"/>
                <a:ea typeface="+mj-ea"/>
                <a:cs typeface="+mj-cs"/>
                <a:sym typeface="Helvetica"/>
              </a:rPr>
              <a:t>空间中的某一颜色值就等于同样颜色在</a:t>
            </a:r>
            <a:r>
              <a:t>CMY</a:t>
            </a:r>
            <a:r>
              <a:rPr>
                <a:latin typeface="+mj-lt"/>
                <a:ea typeface="+mj-ea"/>
                <a:cs typeface="+mj-cs"/>
                <a:sym typeface="Helvetica"/>
              </a:rPr>
              <a:t>空间中的值</a:t>
            </a:r>
          </a:p>
        </p:txBody>
      </p:sp>
    </p:spTree>
    <p:extLst>
      <p:ext uri="{BB962C8B-B14F-4D97-AF65-F5344CB8AC3E}">
        <p14:creationId xmlns:p14="http://schemas.microsoft.com/office/powerpoint/2010/main" val="275604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颜色空间是从人的视觉系统出发，用色调（</a:t>
            </a:r>
            <a:r>
              <a:t>Hue)</a:t>
            </a:r>
            <a:r>
              <a:rPr>
                <a:latin typeface="+mj-lt"/>
                <a:ea typeface="+mj-ea"/>
                <a:cs typeface="+mj-cs"/>
                <a:sym typeface="Helvetica"/>
              </a:rPr>
              <a:t>、色饱和度（</a:t>
            </a:r>
            <a:r>
              <a:t>Saturation</a:t>
            </a:r>
            <a:r>
              <a:rPr>
                <a:latin typeface="+mj-lt"/>
                <a:ea typeface="+mj-ea"/>
                <a:cs typeface="+mj-cs"/>
                <a:sym typeface="Helvetica"/>
              </a:rPr>
              <a:t>）和亮度（</a:t>
            </a:r>
            <a:r>
              <a:t>Intensity</a:t>
            </a:r>
            <a:r>
              <a:rPr>
                <a:latin typeface="+mj-lt"/>
                <a:ea typeface="+mj-ea"/>
                <a:cs typeface="+mj-cs"/>
                <a:sym typeface="Helvetica"/>
              </a:rPr>
              <a:t>，或者</a:t>
            </a:r>
            <a:r>
              <a:t>Value</a:t>
            </a:r>
            <a:r>
              <a:rPr>
                <a:latin typeface="+mj-lt"/>
                <a:ea typeface="+mj-ea"/>
                <a:cs typeface="+mj-cs"/>
                <a:sym typeface="Helvetica"/>
              </a:rPr>
              <a:t>）来</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圆锥的顶面对应于</a:t>
            </a:r>
            <a:r>
              <a:t>V=1</a:t>
            </a:r>
            <a:r>
              <a:rPr>
                <a:latin typeface="+mj-lt"/>
                <a:ea typeface="+mj-ea"/>
                <a:cs typeface="+mj-cs"/>
                <a:sym typeface="Helvetica"/>
              </a:rPr>
              <a:t>，它包含</a:t>
            </a:r>
            <a:r>
              <a:t>RGB</a:t>
            </a:r>
            <a:r>
              <a:rPr>
                <a:latin typeface="+mj-lt"/>
                <a:ea typeface="+mj-ea"/>
                <a:cs typeface="+mj-cs"/>
                <a:sym typeface="Helvetica"/>
              </a:rPr>
              <a:t>模型中的</a:t>
            </a:r>
            <a:r>
              <a:t>R=1</a:t>
            </a:r>
            <a:r>
              <a:rPr>
                <a:latin typeface="+mj-lt"/>
                <a:ea typeface="+mj-ea"/>
                <a:cs typeface="+mj-cs"/>
                <a:sym typeface="Helvetica"/>
              </a:rPr>
              <a:t>，</a:t>
            </a:r>
            <a:r>
              <a:t>G=1</a:t>
            </a:r>
            <a:r>
              <a:rPr>
                <a:latin typeface="+mj-lt"/>
                <a:ea typeface="+mj-ea"/>
                <a:cs typeface="+mj-cs"/>
                <a:sym typeface="Helvetica"/>
              </a:rPr>
              <a:t>，</a:t>
            </a:r>
            <a:r>
              <a:t>B=1</a:t>
            </a:r>
            <a:r>
              <a:rPr>
                <a:latin typeface="+mj-lt"/>
                <a:ea typeface="+mj-ea"/>
                <a:cs typeface="+mj-cs"/>
                <a:sym typeface="Helvetica"/>
              </a:rPr>
              <a:t>三个面，故所代表的颜色较亮。色度</a:t>
            </a:r>
            <a:r>
              <a:t>H</a:t>
            </a:r>
            <a:r>
              <a:rPr>
                <a:latin typeface="+mj-lt"/>
                <a:ea typeface="+mj-ea"/>
                <a:cs typeface="+mj-cs"/>
                <a:sym typeface="Helvetica"/>
              </a:rPr>
              <a:t>由绕</a:t>
            </a:r>
            <a:r>
              <a:t>V</a:t>
            </a:r>
            <a:r>
              <a:rPr>
                <a:latin typeface="+mj-lt"/>
                <a:ea typeface="+mj-ea"/>
                <a:cs typeface="+mj-cs"/>
                <a:sym typeface="Helvetica"/>
              </a:rPr>
              <a:t>轴的旋转角给定。红色对应于角度</a:t>
            </a:r>
            <a:r>
              <a:t>0</a:t>
            </a:r>
            <a:r>
              <a:rPr baseline="30000"/>
              <a:t>o</a:t>
            </a:r>
            <a:r>
              <a:rPr>
                <a:latin typeface="+mj-lt"/>
                <a:ea typeface="+mj-ea"/>
                <a:cs typeface="+mj-cs"/>
                <a:sym typeface="Helvetica"/>
              </a:rPr>
              <a:t>，绿色对应于角度</a:t>
            </a:r>
            <a:r>
              <a:t>120</a:t>
            </a:r>
            <a:r>
              <a:rPr baseline="30000"/>
              <a:t>o</a:t>
            </a:r>
            <a:r>
              <a:rPr>
                <a:latin typeface="+mj-lt"/>
                <a:ea typeface="+mj-ea"/>
                <a:cs typeface="+mj-cs"/>
                <a:sym typeface="Helvetica"/>
              </a:rPr>
              <a:t>，蓝色对应于角度</a:t>
            </a:r>
            <a:r>
              <a:t>240</a:t>
            </a:r>
            <a:r>
              <a:rPr baseline="30000"/>
              <a:t>o</a:t>
            </a:r>
            <a:r>
              <a:rPr>
                <a:latin typeface="+mj-lt"/>
                <a:ea typeface="+mj-ea"/>
                <a:cs typeface="+mj-cs"/>
                <a:sym typeface="Helvetica"/>
              </a:rPr>
              <a:t>。描述颜色。</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在圆锥的顶点处，</a:t>
            </a:r>
            <a:r>
              <a:t>V=0</a:t>
            </a:r>
            <a:r>
              <a:rPr>
                <a:latin typeface="+mj-lt"/>
                <a:ea typeface="+mj-ea"/>
                <a:cs typeface="+mj-cs"/>
                <a:sym typeface="Helvetica"/>
              </a:rPr>
              <a:t>，</a:t>
            </a:r>
            <a:r>
              <a:t>H</a:t>
            </a:r>
            <a:r>
              <a:rPr>
                <a:latin typeface="+mj-lt"/>
                <a:ea typeface="+mj-ea"/>
                <a:cs typeface="+mj-cs"/>
                <a:sym typeface="Helvetica"/>
              </a:rPr>
              <a:t>和</a:t>
            </a:r>
            <a:r>
              <a:t>S</a:t>
            </a:r>
            <a:r>
              <a:rPr>
                <a:latin typeface="+mj-lt"/>
                <a:ea typeface="+mj-ea"/>
                <a:cs typeface="+mj-cs"/>
                <a:sym typeface="Helvetica"/>
              </a:rPr>
              <a:t>无定义，代表黑色。</a:t>
            </a:r>
          </a:p>
        </p:txBody>
      </p:sp>
    </p:spTree>
    <p:extLst>
      <p:ext uri="{BB962C8B-B14F-4D97-AF65-F5344CB8AC3E}">
        <p14:creationId xmlns:p14="http://schemas.microsoft.com/office/powerpoint/2010/main" val="663771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符</a:t>
            </a:r>
          </a:p>
          <a:p>
            <a:pPr defTabSz="914400">
              <a:defRPr sz="1200">
                <a:latin typeface="Calibri"/>
                <a:ea typeface="Calibri"/>
                <a:cs typeface="Calibri"/>
                <a:sym typeface="Calibri"/>
              </a:defRPr>
            </a:pPr>
            <a:r>
              <a:rPr>
                <a:latin typeface="+mj-lt"/>
                <a:ea typeface="+mj-ea"/>
                <a:cs typeface="+mj-cs"/>
                <a:sym typeface="Helvetica"/>
              </a:rPr>
              <a:t>当采用</a:t>
            </a:r>
            <a:r>
              <a:t>RGB</a:t>
            </a:r>
            <a:r>
              <a:rPr>
                <a:latin typeface="+mj-lt"/>
                <a:ea typeface="+mj-ea"/>
                <a:cs typeface="+mj-cs"/>
                <a:sym typeface="Helvetica"/>
              </a:rPr>
              <a:t>（或者</a:t>
            </a:r>
            <a:r>
              <a:t>CMY</a:t>
            </a:r>
            <a:r>
              <a:rPr>
                <a:latin typeface="+mj-lt"/>
                <a:ea typeface="+mj-ea"/>
                <a:cs typeface="+mj-cs"/>
                <a:sym typeface="Helvetica"/>
              </a:rPr>
              <a:t>）颜色模型时，改变某一颜色的属性，比如改变色调就必须同时改变</a:t>
            </a:r>
            <a:r>
              <a:t>R</a:t>
            </a:r>
            <a:r>
              <a:rPr>
                <a:latin typeface="+mj-lt"/>
                <a:ea typeface="+mj-ea"/>
                <a:cs typeface="+mj-cs"/>
                <a:sym typeface="Helvetica"/>
              </a:rPr>
              <a:t>、</a:t>
            </a:r>
            <a:r>
              <a:t>G</a:t>
            </a:r>
            <a:r>
              <a:rPr>
                <a:latin typeface="+mj-lt"/>
                <a:ea typeface="+mj-ea"/>
                <a:cs typeface="+mj-cs"/>
                <a:sym typeface="Helvetica"/>
              </a:rPr>
              <a:t>、</a:t>
            </a:r>
            <a:r>
              <a:t>B</a:t>
            </a:r>
            <a:r>
              <a:rPr>
                <a:latin typeface="+mj-lt"/>
                <a:ea typeface="+mj-ea"/>
                <a:cs typeface="+mj-cs"/>
                <a:sym typeface="Helvetica"/>
              </a:rPr>
              <a:t>（或者</a:t>
            </a:r>
            <a:r>
              <a:t>C</a:t>
            </a:r>
            <a:r>
              <a:rPr>
                <a:latin typeface="+mj-lt"/>
                <a:ea typeface="+mj-ea"/>
                <a:cs typeface="+mj-cs"/>
                <a:sym typeface="Helvetica"/>
              </a:rPr>
              <a:t>、</a:t>
            </a:r>
            <a:r>
              <a:t>M</a:t>
            </a:r>
            <a:r>
              <a:rPr>
                <a:latin typeface="+mj-lt"/>
                <a:ea typeface="+mj-ea"/>
                <a:cs typeface="+mj-cs"/>
                <a:sym typeface="Helvetica"/>
              </a:rPr>
              <a:t>、</a:t>
            </a:r>
            <a:r>
              <a:t>Y</a:t>
            </a:r>
            <a:r>
              <a:rPr>
                <a:latin typeface="+mj-lt"/>
                <a:ea typeface="+mj-ea"/>
                <a:cs typeface="+mj-cs"/>
                <a:sym typeface="Helvetica"/>
              </a:rPr>
              <a:t>）三个坐标；而采用</a:t>
            </a:r>
            <a:r>
              <a:t>HSV</a:t>
            </a:r>
            <a:r>
              <a:rPr>
                <a:latin typeface="+mj-lt"/>
                <a:ea typeface="+mj-ea"/>
                <a:cs typeface="+mj-cs"/>
                <a:sym typeface="Helvetica"/>
              </a:rPr>
              <a:t>颜色模型时只需改变</a:t>
            </a:r>
            <a:r>
              <a:t>H</a:t>
            </a:r>
            <a:r>
              <a:rPr>
                <a:latin typeface="+mj-lt"/>
                <a:ea typeface="+mj-ea"/>
                <a:cs typeface="+mj-cs"/>
                <a:sym typeface="Helvetica"/>
              </a:rPr>
              <a:t>坐标。也就是说，</a:t>
            </a:r>
            <a:r>
              <a:t>HSV</a:t>
            </a:r>
            <a:r>
              <a:rPr>
                <a:latin typeface="+mj-lt"/>
                <a:ea typeface="+mj-ea"/>
                <a:cs typeface="+mj-cs"/>
                <a:sym typeface="Helvetica"/>
              </a:rPr>
              <a:t>颜色模型中的三个坐标是独立的。合人眼对颜色的感觉。</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t>HSV</a:t>
            </a:r>
            <a:r>
              <a:rPr>
                <a:latin typeface="+mj-lt"/>
                <a:ea typeface="+mj-ea"/>
                <a:cs typeface="+mj-cs"/>
                <a:sym typeface="Helvetica"/>
              </a:rPr>
              <a:t>颜色模型构成的是一个均匀的颜色空间，采用线性的标尺，彩色之间感觉上的距离与</a:t>
            </a:r>
            <a:r>
              <a:t>HSV</a:t>
            </a:r>
            <a:r>
              <a:rPr>
                <a:latin typeface="+mj-lt"/>
                <a:ea typeface="+mj-ea"/>
                <a:cs typeface="+mj-cs"/>
                <a:sym typeface="Helvetica"/>
              </a:rPr>
              <a:t>颜色模型坐标上点的欧几里德距离成正比。</a:t>
            </a:r>
          </a:p>
        </p:txBody>
      </p:sp>
    </p:spTree>
    <p:extLst>
      <p:ext uri="{BB962C8B-B14F-4D97-AF65-F5344CB8AC3E}">
        <p14:creationId xmlns:p14="http://schemas.microsoft.com/office/powerpoint/2010/main" val="1988306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pPr lvl="1" indent="457200" defTabSz="914400">
              <a:lnSpc>
                <a:spcPct val="64000"/>
              </a:lnSpc>
              <a:defRPr sz="2000">
                <a:latin typeface="Calibri"/>
                <a:ea typeface="Calibri"/>
                <a:cs typeface="Calibri"/>
                <a:sym typeface="Calibri"/>
              </a:defRPr>
            </a:pPr>
            <a:r>
              <a:rPr>
                <a:latin typeface="+mj-lt"/>
                <a:ea typeface="+mj-ea"/>
                <a:cs typeface="+mj-cs"/>
                <a:sym typeface="Helvetica"/>
              </a:rPr>
              <a:t>颜色模型包括一系列颜色模型，这些颜色模型是由国际照明委员会提出的，是基于人的眼睛对</a:t>
            </a:r>
            <a:r>
              <a:t>RGB</a:t>
            </a:r>
            <a:r>
              <a:rPr>
                <a:latin typeface="+mj-lt"/>
                <a:ea typeface="+mj-ea"/>
                <a:cs typeface="+mj-cs"/>
                <a:sym typeface="Helvetica"/>
              </a:rPr>
              <a:t>的反应，被用于精确表示对色彩的接收。</a:t>
            </a:r>
            <a:endParaRPr sz="1000"/>
          </a:p>
          <a:p>
            <a:pPr defTabSz="914400">
              <a:lnSpc>
                <a:spcPct val="64000"/>
              </a:lnSpc>
              <a:defRPr sz="2000">
                <a:latin typeface="Calibri"/>
                <a:ea typeface="Calibri"/>
                <a:cs typeface="Calibri"/>
                <a:sym typeface="Calibri"/>
              </a:defRPr>
            </a:pPr>
            <a:r>
              <a:rPr>
                <a:latin typeface="+mj-lt"/>
                <a:ea typeface="+mj-ea"/>
                <a:cs typeface="+mj-cs"/>
                <a:sym typeface="Helvetica"/>
              </a:rPr>
              <a:t>设备无关性</a:t>
            </a:r>
            <a:endParaRPr sz="1000"/>
          </a:p>
          <a:p>
            <a:pPr lvl="1" indent="457200" defTabSz="914400">
              <a:lnSpc>
                <a:spcPct val="64000"/>
              </a:lnSpc>
              <a:defRPr sz="2000">
                <a:latin typeface="Calibri"/>
                <a:ea typeface="Calibri"/>
                <a:cs typeface="Calibri"/>
                <a:sym typeface="Calibri"/>
              </a:defRPr>
            </a:pPr>
            <a:r>
              <a:rPr>
                <a:latin typeface="+mj-lt"/>
                <a:ea typeface="+mj-ea"/>
                <a:cs typeface="+mj-cs"/>
                <a:sym typeface="Helvetica"/>
              </a:rPr>
              <a:t>这些颜色模型被用来定义所谓的独立于设备的颜色。它能够在任何类型的设备上产生真实的颜色，例如：扫描仪、监视器和打印机。这些模型被广泛地使用，因为它们很容易被用于计算机，描述颜色的范围。</a:t>
            </a:r>
            <a:endParaRPr sz="1000"/>
          </a:p>
          <a:p>
            <a:pPr defTabSz="914400">
              <a:lnSpc>
                <a:spcPct val="64000"/>
              </a:lnSpc>
              <a:defRPr sz="2000">
                <a:latin typeface="Calibri"/>
                <a:ea typeface="Calibri"/>
                <a:cs typeface="Calibri"/>
                <a:sym typeface="Calibri"/>
              </a:defRPr>
            </a:pPr>
            <a:r>
              <a:t>CIE</a:t>
            </a:r>
            <a:r>
              <a:rPr>
                <a:latin typeface="+mj-lt"/>
                <a:ea typeface="+mj-ea"/>
                <a:cs typeface="+mj-cs"/>
                <a:sym typeface="Helvetica"/>
              </a:rPr>
              <a:t>颜色模型的类型</a:t>
            </a:r>
            <a:endParaRPr sz="1000"/>
          </a:p>
          <a:p>
            <a:pPr lvl="1" indent="457200" defTabSz="914400">
              <a:lnSpc>
                <a:spcPct val="64000"/>
              </a:lnSpc>
              <a:defRPr sz="2000">
                <a:latin typeface="Calibri"/>
                <a:ea typeface="Calibri"/>
                <a:cs typeface="Calibri"/>
                <a:sym typeface="Calibri"/>
              </a:defRPr>
            </a:pPr>
            <a:r>
              <a:t>CIE</a:t>
            </a:r>
            <a:r>
              <a:rPr>
                <a:latin typeface="+mj-lt"/>
                <a:ea typeface="+mj-ea"/>
                <a:cs typeface="+mj-cs"/>
                <a:sym typeface="Helvetica"/>
              </a:rPr>
              <a:t>的模型包括：</a:t>
            </a:r>
            <a:r>
              <a:t>CIE XYZ, CIE L*a*b</a:t>
            </a:r>
            <a:r>
              <a:rPr>
                <a:latin typeface="+mj-lt"/>
                <a:ea typeface="+mj-ea"/>
                <a:cs typeface="+mj-cs"/>
                <a:sym typeface="Helvetica"/>
              </a:rPr>
              <a:t>和 </a:t>
            </a:r>
            <a:r>
              <a:t>CIE YUV</a:t>
            </a:r>
            <a:r>
              <a:rPr>
                <a:latin typeface="+mj-lt"/>
                <a:ea typeface="+mj-ea"/>
                <a:cs typeface="+mj-cs"/>
                <a:sym typeface="Helvetica"/>
              </a:rPr>
              <a:t>等。</a:t>
            </a:r>
            <a:endParaRPr sz="1000"/>
          </a:p>
          <a:p>
            <a:pPr defTabSz="914400">
              <a:lnSpc>
                <a:spcPct val="80000"/>
              </a:lnSpc>
              <a:defRPr sz="1000">
                <a:latin typeface="Calibri"/>
                <a:ea typeface="Calibri"/>
                <a:cs typeface="Calibri"/>
                <a:sym typeface="Calibri"/>
              </a:defRPr>
            </a:pPr>
            <a:endParaRPr sz="1000"/>
          </a:p>
          <a:p>
            <a:pPr lvl="1" defTabSz="914400">
              <a:lnSpc>
                <a:spcPct val="80000"/>
              </a:lnSpc>
              <a:defRPr sz="2000">
                <a:latin typeface="Calibri"/>
                <a:ea typeface="Calibri"/>
                <a:cs typeface="Calibri"/>
                <a:sym typeface="Calibri"/>
              </a:defRPr>
            </a:pPr>
            <a:r>
              <a:rPr>
                <a:latin typeface="+mj-lt"/>
                <a:ea typeface="+mj-ea"/>
                <a:cs typeface="+mj-cs"/>
                <a:sym typeface="Helvetica"/>
              </a:rPr>
              <a:t>这些颜色模型被用来定义所谓的独立于设备的颜色。它能够在任何类型的设备上产生真实的颜色，例如：扫描仪、监视器和打印机。这些模型被广泛地使用，因为它们很容易被用于计算机，描述颜色的范围。</a:t>
            </a:r>
            <a:endParaRPr sz="1000"/>
          </a:p>
        </p:txBody>
      </p:sp>
    </p:spTree>
    <p:extLst>
      <p:ext uri="{BB962C8B-B14F-4D97-AF65-F5344CB8AC3E}">
        <p14:creationId xmlns:p14="http://schemas.microsoft.com/office/powerpoint/2010/main" val="2316610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defTabSz="914400">
              <a:lnSpc>
                <a:spcPct val="80000"/>
              </a:lnSpc>
              <a:defRPr sz="1200">
                <a:latin typeface="Calibri"/>
                <a:ea typeface="Calibri"/>
                <a:cs typeface="Calibri"/>
                <a:sym typeface="Calibri"/>
              </a:defRPr>
            </a:pPr>
            <a:r>
              <a:t>XYZ </a:t>
            </a:r>
            <a:r>
              <a:rPr>
                <a:latin typeface="+mj-lt"/>
                <a:ea typeface="+mj-ea"/>
                <a:cs typeface="+mj-cs"/>
                <a:sym typeface="Helvetica"/>
              </a:rPr>
              <a:t>三刺激值的概念是以色视觉的三元理论为根据的，它说明人眼具有接受三原色</a:t>
            </a:r>
            <a:r>
              <a:t>(</a:t>
            </a:r>
            <a:r>
              <a:rPr>
                <a:latin typeface="+mj-lt"/>
                <a:ea typeface="+mj-ea"/>
                <a:cs typeface="+mj-cs"/>
                <a:sym typeface="Helvetica"/>
              </a:rPr>
              <a:t>红、绿、蓝</a:t>
            </a:r>
            <a:r>
              <a:t>)</a:t>
            </a:r>
            <a:r>
              <a:rPr>
                <a:latin typeface="+mj-lt"/>
                <a:ea typeface="+mj-ea"/>
                <a:cs typeface="+mj-cs"/>
                <a:sym typeface="Helvetica"/>
              </a:rPr>
              <a:t>的接受器，而所有的颜色均被视作该三原色的混合色。</a:t>
            </a:r>
          </a:p>
          <a:p>
            <a:pPr defTabSz="914400">
              <a:lnSpc>
                <a:spcPct val="80000"/>
              </a:lnSpc>
              <a:defRPr sz="1200">
                <a:latin typeface="Calibri"/>
                <a:ea typeface="Calibri"/>
                <a:cs typeface="Calibri"/>
                <a:sym typeface="Calibri"/>
              </a:defRPr>
            </a:pPr>
            <a:r>
              <a:t>1931</a:t>
            </a:r>
            <a:r>
              <a:rPr>
                <a:latin typeface="+mj-lt"/>
                <a:ea typeface="+mj-ea"/>
                <a:cs typeface="+mj-cs"/>
                <a:sym typeface="Helvetica"/>
              </a:rPr>
              <a:t>年</a:t>
            </a:r>
            <a:r>
              <a:t>CIE</a:t>
            </a:r>
            <a:r>
              <a:rPr>
                <a:latin typeface="+mj-lt"/>
                <a:ea typeface="+mj-ea"/>
                <a:cs typeface="+mj-cs"/>
                <a:sym typeface="Helvetica"/>
              </a:rPr>
              <a:t>制定了一种假想的标准观察者，设置配色函数</a:t>
            </a:r>
          </a:p>
          <a:p>
            <a:pPr defTabSz="914400">
              <a:lnSpc>
                <a:spcPct val="80000"/>
              </a:lnSpc>
              <a:defRPr sz="1200">
                <a:latin typeface="Calibri"/>
                <a:ea typeface="Calibri"/>
                <a:cs typeface="Calibri"/>
                <a:sym typeface="Calibri"/>
              </a:defRPr>
            </a:pPr>
            <a:r>
              <a:t>XYZ</a:t>
            </a:r>
            <a:r>
              <a:rPr>
                <a:latin typeface="+mj-lt"/>
                <a:ea typeface="+mj-ea"/>
                <a:cs typeface="+mj-cs"/>
                <a:sym typeface="Helvetica"/>
              </a:rPr>
              <a:t>三刺激值是利用这些标准观察者配色函数计算得来的。</a:t>
            </a:r>
          </a:p>
          <a:p>
            <a:pPr defTabSz="914400">
              <a:lnSpc>
                <a:spcPct val="80000"/>
              </a:lnSpc>
              <a:defRPr sz="1200">
                <a:latin typeface="Calibri"/>
                <a:ea typeface="Calibri"/>
                <a:cs typeface="Calibri"/>
                <a:sym typeface="Calibri"/>
              </a:defRPr>
            </a:pPr>
            <a:r>
              <a:rPr>
                <a:latin typeface="+mj-lt"/>
                <a:ea typeface="+mj-ea"/>
                <a:cs typeface="+mj-cs"/>
                <a:sym typeface="Helvetica"/>
              </a:rPr>
              <a:t>在此基础上，</a:t>
            </a:r>
            <a:r>
              <a:t>CIE</a:t>
            </a:r>
            <a:r>
              <a:rPr>
                <a:latin typeface="+mj-lt"/>
                <a:ea typeface="+mj-ea"/>
                <a:cs typeface="+mj-cs"/>
                <a:sym typeface="Helvetica"/>
              </a:rPr>
              <a:t>于</a:t>
            </a:r>
            <a:r>
              <a:t>1931</a:t>
            </a:r>
            <a:r>
              <a:rPr>
                <a:latin typeface="+mj-lt"/>
                <a:ea typeface="+mj-ea"/>
                <a:cs typeface="+mj-cs"/>
                <a:sym typeface="Helvetica"/>
              </a:rPr>
              <a:t>年规定了</a:t>
            </a:r>
            <a:r>
              <a:rPr i="1">
                <a:latin typeface="+mj-lt"/>
                <a:ea typeface="+mj-ea"/>
                <a:cs typeface="+mj-cs"/>
                <a:sym typeface="Helvetica"/>
              </a:rPr>
              <a:t>Yxy</a:t>
            </a:r>
            <a:r>
              <a:rPr>
                <a:latin typeface="+mj-lt"/>
                <a:ea typeface="+mj-ea"/>
                <a:cs typeface="+mj-cs"/>
                <a:sym typeface="Helvetica"/>
              </a:rPr>
              <a:t>颜色空间，其中</a:t>
            </a:r>
            <a:r>
              <a:t>Y</a:t>
            </a:r>
            <a:r>
              <a:rPr>
                <a:latin typeface="+mj-lt"/>
                <a:ea typeface="+mj-ea"/>
                <a:cs typeface="+mj-cs"/>
                <a:sym typeface="Helvetica"/>
              </a:rPr>
              <a:t>为亮度，</a:t>
            </a:r>
            <a:r>
              <a:rPr i="1">
                <a:latin typeface="+mj-lt"/>
                <a:ea typeface="+mj-ea"/>
                <a:cs typeface="+mj-cs"/>
                <a:sym typeface="Helvetica"/>
              </a:rPr>
              <a:t>x</a:t>
            </a:r>
            <a:r>
              <a:t>,</a:t>
            </a:r>
            <a:r>
              <a:rPr i="1">
                <a:latin typeface="+mj-lt"/>
                <a:ea typeface="+mj-ea"/>
                <a:cs typeface="+mj-cs"/>
                <a:sym typeface="Helvetica"/>
              </a:rPr>
              <a:t>y</a:t>
            </a:r>
            <a:r>
              <a:rPr>
                <a:latin typeface="+mj-lt"/>
                <a:ea typeface="+mj-ea"/>
                <a:cs typeface="+mj-cs"/>
                <a:sym typeface="Helvetica"/>
              </a:rPr>
              <a:t>是从三刺激值</a:t>
            </a:r>
            <a:r>
              <a:rPr i="1">
                <a:latin typeface="+mj-lt"/>
                <a:ea typeface="+mj-ea"/>
                <a:cs typeface="+mj-cs"/>
                <a:sym typeface="Helvetica"/>
              </a:rPr>
              <a:t>XYZ</a:t>
            </a:r>
            <a:r>
              <a:rPr>
                <a:latin typeface="+mj-lt"/>
                <a:ea typeface="+mj-ea"/>
                <a:cs typeface="+mj-cs"/>
                <a:sym typeface="Helvetica"/>
              </a:rPr>
              <a:t>计算得来的色坐标。它代表人类可见的颜色范围。</a:t>
            </a:r>
          </a:p>
        </p:txBody>
      </p:sp>
    </p:spTree>
    <p:extLst>
      <p:ext uri="{BB962C8B-B14F-4D97-AF65-F5344CB8AC3E}">
        <p14:creationId xmlns:p14="http://schemas.microsoft.com/office/powerpoint/2010/main" val="4785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pPr defTabSz="914400">
              <a:lnSpc>
                <a:spcPct val="80000"/>
              </a:lnSpc>
              <a:defRPr sz="1200">
                <a:latin typeface="Calibri"/>
                <a:ea typeface="Calibri"/>
                <a:cs typeface="Calibri"/>
                <a:sym typeface="Calibri"/>
              </a:defRPr>
            </a:pPr>
            <a:r>
              <a:t>L*a*b*</a:t>
            </a:r>
            <a:r>
              <a:rPr>
                <a:latin typeface="+mj-lt"/>
                <a:ea typeface="+mj-ea"/>
                <a:cs typeface="+mj-cs"/>
                <a:sym typeface="Helvetica"/>
              </a:rPr>
              <a:t>颜色空间是在</a:t>
            </a:r>
            <a:r>
              <a:t>1976</a:t>
            </a:r>
            <a:r>
              <a:rPr>
                <a:latin typeface="+mj-lt"/>
                <a:ea typeface="+mj-ea"/>
                <a:cs typeface="+mj-cs"/>
                <a:sym typeface="Helvetica"/>
              </a:rPr>
              <a:t>年制定的，它是</a:t>
            </a:r>
            <a:r>
              <a:t>CIE XYZ</a:t>
            </a:r>
            <a:r>
              <a:rPr>
                <a:latin typeface="+mj-lt"/>
                <a:ea typeface="+mj-ea"/>
                <a:cs typeface="+mj-cs"/>
                <a:sym typeface="Helvetica"/>
              </a:rPr>
              <a:t>颜色模型的改进型，以便克服原来的</a:t>
            </a:r>
            <a:r>
              <a:t>Yxy</a:t>
            </a:r>
            <a:r>
              <a:rPr>
                <a:latin typeface="+mj-lt"/>
                <a:ea typeface="+mj-ea"/>
                <a:cs typeface="+mj-cs"/>
                <a:sym typeface="Helvetica"/>
              </a:rPr>
              <a:t>颜色空间存在的在</a:t>
            </a:r>
            <a:r>
              <a:t>x</a:t>
            </a:r>
            <a:r>
              <a:rPr>
                <a:latin typeface="+mj-lt"/>
                <a:ea typeface="+mj-ea"/>
                <a:cs typeface="+mj-cs"/>
                <a:sym typeface="Helvetica"/>
              </a:rPr>
              <a:t>，</a:t>
            </a:r>
            <a:r>
              <a:t>y</a:t>
            </a:r>
            <a:r>
              <a:rPr>
                <a:latin typeface="+mj-lt"/>
                <a:ea typeface="+mj-ea"/>
                <a:cs typeface="+mj-cs"/>
                <a:sym typeface="Helvetica"/>
              </a:rPr>
              <a:t>色度图上相等的距离并不相当于我们所觉察到的相等色差的问题。</a:t>
            </a:r>
          </a:p>
          <a:p>
            <a:pPr defTabSz="914400">
              <a:lnSpc>
                <a:spcPct val="80000"/>
              </a:lnSpc>
              <a:defRPr sz="1200">
                <a:latin typeface="Calibri"/>
                <a:ea typeface="Calibri"/>
                <a:cs typeface="Calibri"/>
                <a:sym typeface="Calibri"/>
              </a:defRPr>
            </a:pPr>
            <a:r>
              <a:rPr>
                <a:latin typeface="+mj-lt"/>
                <a:ea typeface="+mj-ea"/>
                <a:cs typeface="+mj-cs"/>
                <a:sym typeface="Helvetica"/>
              </a:rPr>
              <a:t>它的</a:t>
            </a:r>
            <a:r>
              <a:t>“L”</a:t>
            </a:r>
            <a:r>
              <a:rPr>
                <a:latin typeface="+mj-lt"/>
                <a:ea typeface="+mj-ea"/>
                <a:cs typeface="+mj-cs"/>
                <a:sym typeface="Helvetica"/>
              </a:rPr>
              <a:t>（明亮度），</a:t>
            </a:r>
            <a:r>
              <a:t>“a”</a:t>
            </a:r>
            <a:r>
              <a:rPr>
                <a:latin typeface="+mj-lt"/>
                <a:ea typeface="+mj-ea"/>
                <a:cs typeface="+mj-cs"/>
                <a:sym typeface="Helvetica"/>
              </a:rPr>
              <a:t>（绿色到红色）和</a:t>
            </a:r>
            <a:r>
              <a:t>“b”(</a:t>
            </a:r>
            <a:r>
              <a:rPr>
                <a:latin typeface="+mj-lt"/>
                <a:ea typeface="+mj-ea"/>
                <a:cs typeface="+mj-cs"/>
                <a:sym typeface="Helvetica"/>
              </a:rPr>
              <a:t>蓝色到黄色</a:t>
            </a:r>
            <a:r>
              <a:t>)</a:t>
            </a:r>
            <a:r>
              <a:rPr>
                <a:latin typeface="+mj-lt"/>
                <a:ea typeface="+mj-ea"/>
                <a:cs typeface="+mj-cs"/>
                <a:sym typeface="Helvetica"/>
              </a:rPr>
              <a:t>代表许多的值。与</a:t>
            </a:r>
            <a:r>
              <a:t>XYZ</a:t>
            </a:r>
            <a:r>
              <a:rPr>
                <a:latin typeface="+mj-lt"/>
                <a:ea typeface="+mj-ea"/>
                <a:cs typeface="+mj-cs"/>
                <a:sym typeface="Helvetica"/>
              </a:rPr>
              <a:t>比较，</a:t>
            </a:r>
            <a:r>
              <a:t>CIE L*a*b*</a:t>
            </a:r>
            <a:r>
              <a:rPr>
                <a:latin typeface="+mj-lt"/>
                <a:ea typeface="+mj-ea"/>
                <a:cs typeface="+mj-cs"/>
                <a:sym typeface="Helvetica"/>
              </a:rPr>
              <a:t>颜色更适合于人眼的感觉。</a:t>
            </a:r>
          </a:p>
          <a:p>
            <a:pPr defTabSz="914400">
              <a:lnSpc>
                <a:spcPct val="80000"/>
              </a:lnSpc>
              <a:defRPr sz="1200">
                <a:latin typeface="Calibri"/>
                <a:ea typeface="Calibri"/>
                <a:cs typeface="Calibri"/>
                <a:sym typeface="Calibri"/>
              </a:defRPr>
            </a:pPr>
            <a:r>
              <a:rPr>
                <a:latin typeface="+mj-lt"/>
                <a:ea typeface="+mj-ea"/>
                <a:cs typeface="+mj-cs"/>
                <a:sym typeface="Helvetica"/>
              </a:rPr>
              <a:t>利用</a:t>
            </a:r>
            <a:r>
              <a:t>CIE L*a*b*</a:t>
            </a:r>
            <a:r>
              <a:rPr>
                <a:latin typeface="+mj-lt"/>
                <a:ea typeface="+mj-ea"/>
                <a:cs typeface="+mj-cs"/>
                <a:sym typeface="Helvetica"/>
              </a:rPr>
              <a:t>，颜色的亮度（</a:t>
            </a:r>
            <a:r>
              <a:t>L</a:t>
            </a:r>
            <a:r>
              <a:rPr>
                <a:latin typeface="+mj-lt"/>
                <a:ea typeface="+mj-ea"/>
                <a:cs typeface="+mj-cs"/>
                <a:sym typeface="Helvetica"/>
              </a:rPr>
              <a:t>）、灰阶和饱和度（</a:t>
            </a:r>
            <a:r>
              <a:t>a,b</a:t>
            </a:r>
            <a:r>
              <a:rPr>
                <a:latin typeface="+mj-lt"/>
                <a:ea typeface="+mj-ea"/>
                <a:cs typeface="+mj-cs"/>
                <a:sym typeface="Helvetica"/>
              </a:rPr>
              <a:t>）可以单独修正，这样，图像的整个颜色都可以在不改变图像或其亮度的情况下，发生改变。</a:t>
            </a:r>
          </a:p>
        </p:txBody>
      </p:sp>
    </p:spTree>
    <p:extLst>
      <p:ext uri="{BB962C8B-B14F-4D97-AF65-F5344CB8AC3E}">
        <p14:creationId xmlns:p14="http://schemas.microsoft.com/office/powerpoint/2010/main" val="101953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914400">
              <a:lnSpc>
                <a:spcPct val="90000"/>
              </a:lnSpc>
              <a:defRPr sz="1200">
                <a:latin typeface="Times New Roman"/>
                <a:ea typeface="Times New Roman"/>
                <a:cs typeface="Times New Roman"/>
                <a:sym typeface="Times New Roman"/>
              </a:defRPr>
            </a:pPr>
            <a:r>
              <a:rPr>
                <a:latin typeface="+mj-lt"/>
                <a:ea typeface="+mj-ea"/>
                <a:cs typeface="+mj-cs"/>
                <a:sym typeface="Helvetica"/>
              </a:rPr>
              <a:t>在现代彩色电视系统中，通常采用三管彩色摄像机或彩色</a:t>
            </a:r>
            <a:r>
              <a:t>CCD</a:t>
            </a:r>
            <a:r>
              <a:rPr>
                <a:latin typeface="+mj-lt"/>
                <a:ea typeface="+mj-ea"/>
                <a:cs typeface="+mj-cs"/>
                <a:sym typeface="Helvetica"/>
              </a:rPr>
              <a:t>（电荷耦合器件）摄像机，它把摄得的彩色图像信号，经分色，分别放大校正得到</a:t>
            </a:r>
            <a:r>
              <a:t>RGB</a:t>
            </a:r>
            <a:r>
              <a:rPr>
                <a:latin typeface="+mj-lt"/>
                <a:ea typeface="+mj-ea"/>
                <a:cs typeface="+mj-cs"/>
                <a:sym typeface="Helvetica"/>
              </a:rPr>
              <a:t>，再经过矩阵变换电路得到亮度信号</a:t>
            </a:r>
            <a:r>
              <a:t>Y</a:t>
            </a:r>
            <a:r>
              <a:rPr>
                <a:latin typeface="+mj-lt"/>
                <a:ea typeface="+mj-ea"/>
                <a:cs typeface="+mj-cs"/>
                <a:sym typeface="Helvetica"/>
              </a:rPr>
              <a:t>和两个色差信号</a:t>
            </a:r>
            <a:r>
              <a:t>R</a:t>
            </a:r>
            <a:r>
              <a:rPr>
                <a:latin typeface="+mj-lt"/>
                <a:ea typeface="+mj-ea"/>
                <a:cs typeface="+mj-cs"/>
                <a:sym typeface="Helvetica"/>
              </a:rPr>
              <a:t>－</a:t>
            </a:r>
            <a:r>
              <a:t>Y</a:t>
            </a:r>
            <a:r>
              <a:rPr>
                <a:latin typeface="+mj-lt"/>
                <a:ea typeface="+mj-ea"/>
                <a:cs typeface="+mj-cs"/>
                <a:sym typeface="Helvetica"/>
              </a:rPr>
              <a:t>、</a:t>
            </a:r>
            <a:r>
              <a:t>B</a:t>
            </a:r>
            <a:r>
              <a:rPr>
                <a:latin typeface="+mj-lt"/>
                <a:ea typeface="+mj-ea"/>
                <a:cs typeface="+mj-cs"/>
                <a:sym typeface="Helvetica"/>
              </a:rPr>
              <a:t>－</a:t>
            </a:r>
            <a:r>
              <a:t>Y</a:t>
            </a:r>
            <a:r>
              <a:rPr>
                <a:latin typeface="+mj-lt"/>
                <a:ea typeface="+mj-ea"/>
                <a:cs typeface="+mj-cs"/>
                <a:sym typeface="Helvetica"/>
              </a:rPr>
              <a:t>，最后发送端将亮度和色差三个信号分别进行编码，用同一信道发送出去。这就是我们常用的</a:t>
            </a:r>
            <a:r>
              <a:t>YUV</a:t>
            </a:r>
            <a:r>
              <a:rPr>
                <a:latin typeface="+mj-lt"/>
                <a:ea typeface="+mj-ea"/>
                <a:cs typeface="+mj-cs"/>
                <a:sym typeface="Helvetica"/>
              </a:rPr>
              <a:t>颜色空间。</a:t>
            </a:r>
          </a:p>
          <a:p>
            <a:pPr defTabSz="914400">
              <a:lnSpc>
                <a:spcPct val="90000"/>
              </a:lnSpc>
              <a:defRPr sz="1200">
                <a:latin typeface="Times New Roman"/>
                <a:ea typeface="Times New Roman"/>
                <a:cs typeface="Times New Roman"/>
                <a:sym typeface="Times New Roman"/>
              </a:defRPr>
            </a:pPr>
            <a:endParaRPr>
              <a:latin typeface="+mj-lt"/>
              <a:ea typeface="+mj-ea"/>
              <a:cs typeface="+mj-cs"/>
              <a:sym typeface="Helvetica"/>
            </a:endParaRPr>
          </a:p>
          <a:p>
            <a:pPr defTabSz="914400">
              <a:lnSpc>
                <a:spcPct val="90000"/>
              </a:lnSpc>
              <a:defRPr sz="1200">
                <a:latin typeface="Times New Roman"/>
                <a:ea typeface="Times New Roman"/>
                <a:cs typeface="Times New Roman"/>
                <a:sym typeface="Times New Roman"/>
              </a:defRPr>
            </a:pPr>
            <a:r>
              <a:rPr>
                <a:latin typeface="+mj-lt"/>
                <a:ea typeface="+mj-ea"/>
                <a:cs typeface="+mj-cs"/>
                <a:sym typeface="Helvetica"/>
              </a:rPr>
              <a:t>采用</a:t>
            </a:r>
            <a:r>
              <a:t>YUV</a:t>
            </a:r>
            <a:r>
              <a:rPr>
                <a:latin typeface="+mj-lt"/>
                <a:ea typeface="+mj-ea"/>
                <a:cs typeface="+mj-cs"/>
                <a:sym typeface="Helvetica"/>
              </a:rPr>
              <a:t>颜色空间的重要性是它的亮度信号</a:t>
            </a:r>
            <a:r>
              <a:t>Y</a:t>
            </a:r>
            <a:r>
              <a:rPr>
                <a:latin typeface="+mj-lt"/>
                <a:ea typeface="+mj-ea"/>
                <a:cs typeface="+mj-cs"/>
                <a:sym typeface="Helvetica"/>
              </a:rPr>
              <a:t>和色度信号</a:t>
            </a:r>
            <a:r>
              <a:t>U</a:t>
            </a:r>
            <a:r>
              <a:rPr>
                <a:latin typeface="+mj-lt"/>
                <a:ea typeface="+mj-ea"/>
                <a:cs typeface="+mj-cs"/>
                <a:sym typeface="Helvetica"/>
              </a:rPr>
              <a:t>、</a:t>
            </a:r>
            <a:r>
              <a:t>V</a:t>
            </a:r>
            <a:r>
              <a:rPr>
                <a:latin typeface="+mj-lt"/>
                <a:ea typeface="+mj-ea"/>
                <a:cs typeface="+mj-cs"/>
                <a:sym typeface="Helvetica"/>
              </a:rPr>
              <a:t>是分离的。如果只有</a:t>
            </a:r>
            <a:r>
              <a:t>Y</a:t>
            </a:r>
            <a:r>
              <a:rPr>
                <a:latin typeface="+mj-lt"/>
                <a:ea typeface="+mj-ea"/>
                <a:cs typeface="+mj-cs"/>
                <a:sym typeface="Helvetica"/>
              </a:rPr>
              <a:t>信号分量而没有</a:t>
            </a:r>
            <a:r>
              <a:t>U</a:t>
            </a:r>
            <a:r>
              <a:rPr>
                <a:latin typeface="+mj-lt"/>
                <a:ea typeface="+mj-ea"/>
                <a:cs typeface="+mj-cs"/>
                <a:sym typeface="Helvetica"/>
              </a:rPr>
              <a:t>、</a:t>
            </a:r>
            <a:r>
              <a:t>V</a:t>
            </a:r>
            <a:r>
              <a:rPr>
                <a:latin typeface="+mj-lt"/>
                <a:ea typeface="+mj-ea"/>
                <a:cs typeface="+mj-cs"/>
                <a:sym typeface="Helvetica"/>
              </a:rPr>
              <a:t>分量，那么这样表示的图就是黑白灰度图。彩色电视采用</a:t>
            </a:r>
            <a:r>
              <a:t>YUV</a:t>
            </a:r>
            <a:r>
              <a:rPr>
                <a:latin typeface="+mj-lt"/>
                <a:ea typeface="+mj-ea"/>
                <a:cs typeface="+mj-cs"/>
                <a:sym typeface="Helvetica"/>
              </a:rPr>
              <a:t>空间正是为了用亮度信号</a:t>
            </a:r>
            <a:r>
              <a:t>Y</a:t>
            </a:r>
            <a:r>
              <a:rPr>
                <a:latin typeface="+mj-lt"/>
                <a:ea typeface="+mj-ea"/>
                <a:cs typeface="+mj-cs"/>
                <a:sym typeface="Helvetica"/>
              </a:rPr>
              <a:t>解决彩色电视机与黑白电视机的兼容问题，使黑白电视机也能接收彩色信号。</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Calibri"/>
                <a:ea typeface="Calibri"/>
                <a:cs typeface="Calibri"/>
                <a:sym typeface="Calibri"/>
              </a:defRPr>
            </a:pPr>
            <a:r>
              <a:rPr>
                <a:latin typeface="+mj-lt"/>
                <a:ea typeface="+mj-ea"/>
                <a:cs typeface="+mj-cs"/>
                <a:sym typeface="Helvetica"/>
              </a:rPr>
              <a:t>根据美国国家电视制式委员会，</a:t>
            </a:r>
            <a:r>
              <a:t>NTSC</a:t>
            </a:r>
            <a:r>
              <a:rPr>
                <a:latin typeface="+mj-lt"/>
                <a:ea typeface="+mj-ea"/>
                <a:cs typeface="+mj-cs"/>
                <a:sym typeface="Helvetica"/>
              </a:rPr>
              <a:t>制式的标准，当白光的亮度用</a:t>
            </a:r>
            <a:r>
              <a:t>Y</a:t>
            </a:r>
            <a:r>
              <a:rPr>
                <a:latin typeface="+mj-lt"/>
                <a:ea typeface="+mj-ea"/>
                <a:cs typeface="+mj-cs"/>
                <a:sym typeface="Helvetica"/>
              </a:rPr>
              <a:t>来表示时，它和红、绿、蓝三色光的关系可用如下式的方程描述：</a:t>
            </a:r>
          </a:p>
        </p:txBody>
      </p:sp>
    </p:spTree>
    <p:extLst>
      <p:ext uri="{BB962C8B-B14F-4D97-AF65-F5344CB8AC3E}">
        <p14:creationId xmlns:p14="http://schemas.microsoft.com/office/powerpoint/2010/main" val="1208476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图像文件头</a:t>
            </a:r>
          </a:p>
          <a:p>
            <a:pPr defTabSz="914400">
              <a:defRPr sz="1200">
                <a:latin typeface="Calibri"/>
                <a:ea typeface="Calibri"/>
                <a:cs typeface="Calibri"/>
                <a:sym typeface="Calibri"/>
              </a:defRPr>
            </a:pPr>
            <a:r>
              <a:rPr>
                <a:latin typeface="+mj-lt"/>
                <a:ea typeface="+mj-ea"/>
                <a:cs typeface="+mj-cs"/>
                <a:sym typeface="Helvetica"/>
              </a:rPr>
              <a:t>图像信息头</a:t>
            </a:r>
          </a:p>
          <a:p>
            <a:pPr defTabSz="914400">
              <a:defRPr sz="1200">
                <a:latin typeface="Calibri"/>
                <a:ea typeface="Calibri"/>
                <a:cs typeface="Calibri"/>
                <a:sym typeface="Calibri"/>
              </a:defRPr>
            </a:pPr>
            <a:r>
              <a:rPr>
                <a:latin typeface="+mj-lt"/>
                <a:ea typeface="+mj-ea"/>
                <a:cs typeface="+mj-cs"/>
                <a:sym typeface="Helvetica"/>
              </a:rPr>
              <a:t>调色板</a:t>
            </a:r>
          </a:p>
          <a:p>
            <a:pPr defTabSz="914400">
              <a:defRPr sz="1200">
                <a:latin typeface="Calibri"/>
                <a:ea typeface="Calibri"/>
                <a:cs typeface="Calibri"/>
                <a:sym typeface="Calibri"/>
              </a:defRPr>
            </a:pPr>
            <a:r>
              <a:rPr>
                <a:latin typeface="+mj-lt"/>
                <a:ea typeface="+mj-ea"/>
                <a:cs typeface="+mj-cs"/>
                <a:sym typeface="Helvetica"/>
              </a:rPr>
              <a:t>图像数据</a:t>
            </a:r>
          </a:p>
        </p:txBody>
      </p:sp>
    </p:spTree>
    <p:extLst>
      <p:ext uri="{BB962C8B-B14F-4D97-AF65-F5344CB8AC3E}">
        <p14:creationId xmlns:p14="http://schemas.microsoft.com/office/powerpoint/2010/main" val="338236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如果你用</a:t>
            </a:r>
            <a:r>
              <a:t>ultraedit</a:t>
            </a:r>
            <a:r>
              <a:rPr>
                <a:latin typeface="+mj-lt"/>
                <a:ea typeface="+mj-ea"/>
                <a:cs typeface="+mj-cs"/>
                <a:sym typeface="Helvetica"/>
              </a:rPr>
              <a:t>打开一个</a:t>
            </a:r>
            <a:r>
              <a:t>bmp</a:t>
            </a:r>
            <a:r>
              <a:rPr>
                <a:latin typeface="+mj-lt"/>
                <a:ea typeface="+mj-ea"/>
                <a:cs typeface="+mj-cs"/>
                <a:sym typeface="Helvetica"/>
              </a:rPr>
              <a:t>文件，你会发现开头的是</a:t>
            </a:r>
            <a:r>
              <a:t>‘BM’</a:t>
            </a:r>
          </a:p>
        </p:txBody>
      </p:sp>
    </p:spTree>
    <p:extLst>
      <p:ext uri="{BB962C8B-B14F-4D97-AF65-F5344CB8AC3E}">
        <p14:creationId xmlns:p14="http://schemas.microsoft.com/office/powerpoint/2010/main" val="113597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noRot="1" noChangeAspect="1"/>
          </p:cNvSpPr>
          <p:nvPr>
            <p:ph type="sldImg"/>
          </p:nvPr>
        </p:nvSpPr>
        <p:spPr>
          <a:prstGeom prst="rect">
            <a:avLst/>
          </a:prstGeom>
        </p:spPr>
        <p:txBody>
          <a:bodyPr/>
          <a:lstStyle/>
          <a:p>
            <a:endParaRPr/>
          </a:p>
        </p:txBody>
      </p:sp>
      <p:sp>
        <p:nvSpPr>
          <p:cNvPr id="367" name="Shape 367"/>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t>bfType</a:t>
            </a:r>
          </a:p>
          <a:p>
            <a:pPr defTabSz="914400">
              <a:defRPr sz="1200">
                <a:latin typeface="Calibri"/>
                <a:ea typeface="Calibri"/>
                <a:cs typeface="Calibri"/>
                <a:sym typeface="Calibri"/>
              </a:defRPr>
            </a:pPr>
            <a:r>
              <a:rPr>
                <a:latin typeface="+mj-lt"/>
                <a:ea typeface="+mj-ea"/>
                <a:cs typeface="+mj-cs"/>
                <a:sym typeface="Helvetica"/>
              </a:rPr>
              <a:t>说明文件的类型，该值必需是</a:t>
            </a:r>
            <a:r>
              <a:t>0x4D42</a:t>
            </a:r>
            <a:r>
              <a:rPr>
                <a:latin typeface="+mj-lt"/>
                <a:ea typeface="+mj-ea"/>
                <a:cs typeface="+mj-cs"/>
                <a:sym typeface="Helvetica"/>
              </a:rPr>
              <a:t>，也就是字符</a:t>
            </a:r>
            <a:r>
              <a:t>'BM'</a:t>
            </a:r>
            <a:r>
              <a:rPr>
                <a:latin typeface="+mj-lt"/>
                <a:ea typeface="+mj-ea"/>
                <a:cs typeface="+mj-cs"/>
                <a:sym typeface="Helvetica"/>
              </a:rPr>
              <a:t>。</a:t>
            </a:r>
          </a:p>
          <a:p>
            <a:pPr defTabSz="914400">
              <a:defRPr sz="1200">
                <a:latin typeface="Calibri"/>
                <a:ea typeface="Calibri"/>
                <a:cs typeface="Calibri"/>
                <a:sym typeface="Calibri"/>
              </a:defRPr>
            </a:pPr>
            <a:r>
              <a:t>bfSize</a:t>
            </a:r>
          </a:p>
          <a:p>
            <a:pPr defTabSz="914400">
              <a:defRPr sz="1200">
                <a:latin typeface="Calibri"/>
                <a:ea typeface="Calibri"/>
                <a:cs typeface="Calibri"/>
                <a:sym typeface="Calibri"/>
              </a:defRPr>
            </a:pPr>
            <a:r>
              <a:rPr>
                <a:latin typeface="+mj-lt"/>
                <a:ea typeface="+mj-ea"/>
                <a:cs typeface="+mj-cs"/>
                <a:sym typeface="Helvetica"/>
              </a:rPr>
              <a:t>说明该位图文件的大小，用字节为单位</a:t>
            </a:r>
          </a:p>
          <a:p>
            <a:pPr defTabSz="914400">
              <a:defRPr sz="1200">
                <a:latin typeface="Calibri"/>
                <a:ea typeface="Calibri"/>
                <a:cs typeface="Calibri"/>
                <a:sym typeface="Calibri"/>
              </a:defRPr>
            </a:pPr>
            <a:r>
              <a:t>bfReserved1</a:t>
            </a:r>
          </a:p>
          <a:p>
            <a:pPr defTabSz="914400">
              <a:defRPr sz="1200">
                <a:latin typeface="Calibri"/>
                <a:ea typeface="Calibri"/>
                <a:cs typeface="Calibri"/>
                <a:sym typeface="Calibri"/>
              </a:defRPr>
            </a:pPr>
            <a:r>
              <a:rPr>
                <a:latin typeface="+mj-lt"/>
                <a:ea typeface="+mj-ea"/>
                <a:cs typeface="+mj-cs"/>
                <a:sym typeface="Helvetica"/>
              </a:rPr>
              <a:t>保留，必须设置为</a:t>
            </a:r>
            <a:r>
              <a:t>0</a:t>
            </a:r>
          </a:p>
          <a:p>
            <a:pPr defTabSz="914400">
              <a:defRPr sz="1200">
                <a:latin typeface="Calibri"/>
                <a:ea typeface="Calibri"/>
                <a:cs typeface="Calibri"/>
                <a:sym typeface="Calibri"/>
              </a:defRPr>
            </a:pPr>
            <a:r>
              <a:t>bfReserved2</a:t>
            </a:r>
          </a:p>
          <a:p>
            <a:pPr defTabSz="914400">
              <a:defRPr sz="1200">
                <a:latin typeface="Calibri"/>
                <a:ea typeface="Calibri"/>
                <a:cs typeface="Calibri"/>
                <a:sym typeface="Calibri"/>
              </a:defRPr>
            </a:pPr>
            <a:r>
              <a:rPr>
                <a:latin typeface="+mj-lt"/>
                <a:ea typeface="+mj-ea"/>
                <a:cs typeface="+mj-cs"/>
                <a:sym typeface="Helvetica"/>
              </a:rPr>
              <a:t>保留，必须设置为</a:t>
            </a:r>
            <a:r>
              <a:t>0</a:t>
            </a:r>
          </a:p>
          <a:p>
            <a:pPr defTabSz="914400">
              <a:defRPr sz="1200">
                <a:latin typeface="Calibri"/>
                <a:ea typeface="Calibri"/>
                <a:cs typeface="Calibri"/>
                <a:sym typeface="Calibri"/>
              </a:defRPr>
            </a:pPr>
            <a:r>
              <a:t>bfOffBits</a:t>
            </a:r>
          </a:p>
          <a:p>
            <a:pPr defTabSz="914400">
              <a:defRPr sz="1200">
                <a:latin typeface="Calibri"/>
                <a:ea typeface="Calibri"/>
                <a:cs typeface="Calibri"/>
                <a:sym typeface="Calibri"/>
              </a:defRPr>
            </a:pPr>
            <a:r>
              <a:rPr>
                <a:latin typeface="+mj-lt"/>
                <a:ea typeface="+mj-ea"/>
                <a:cs typeface="+mj-cs"/>
                <a:sym typeface="Helvetica"/>
              </a:rPr>
              <a:t>说明从文件头开始到实际的图象数据之间的字节的偏移量。这个参数是非常有用的，因为位图信息头和调色板的长度会根据不同情况而变化，所以你可以用这个偏移值迅速的从文件中读取到位数据。</a:t>
            </a:r>
          </a:p>
        </p:txBody>
      </p:sp>
    </p:spTree>
    <p:extLst>
      <p:ext uri="{BB962C8B-B14F-4D97-AF65-F5344CB8AC3E}">
        <p14:creationId xmlns:p14="http://schemas.microsoft.com/office/powerpoint/2010/main" val="4099421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defTabSz="914400">
              <a:lnSpc>
                <a:spcPct val="90000"/>
              </a:lnSpc>
              <a:defRPr sz="1100">
                <a:latin typeface="Calibri"/>
                <a:ea typeface="Calibri"/>
                <a:cs typeface="Calibri"/>
                <a:sym typeface="Calibri"/>
              </a:defRPr>
            </a:pPr>
            <a:r>
              <a:t>biSize</a:t>
            </a:r>
          </a:p>
          <a:p>
            <a:pPr defTabSz="914400">
              <a:lnSpc>
                <a:spcPct val="90000"/>
              </a:lnSpc>
              <a:defRPr sz="1100">
                <a:latin typeface="Calibri"/>
                <a:ea typeface="Calibri"/>
                <a:cs typeface="Calibri"/>
                <a:sym typeface="Calibri"/>
              </a:defRPr>
            </a:pPr>
            <a:r>
              <a:t>How many bytes are needed to define </a:t>
            </a:r>
            <a:r>
              <a:rPr>
                <a:latin typeface="+mj-lt"/>
                <a:ea typeface="+mj-ea"/>
                <a:cs typeface="+mj-cs"/>
                <a:sym typeface="Helvetica"/>
              </a:rPr>
              <a:t>说明</a:t>
            </a:r>
            <a:r>
              <a:t>BITMAPINFOHEADER</a:t>
            </a:r>
            <a:r>
              <a:rPr>
                <a:latin typeface="+mj-lt"/>
                <a:ea typeface="+mj-ea"/>
                <a:cs typeface="+mj-cs"/>
                <a:sym typeface="Helvetica"/>
              </a:rPr>
              <a:t>结构所需要的字数。</a:t>
            </a:r>
          </a:p>
          <a:p>
            <a:pPr defTabSz="914400">
              <a:lnSpc>
                <a:spcPct val="90000"/>
              </a:lnSpc>
              <a:defRPr sz="1100">
                <a:latin typeface="Calibri"/>
                <a:ea typeface="Calibri"/>
                <a:cs typeface="Calibri"/>
                <a:sym typeface="Calibri"/>
              </a:defRPr>
            </a:pPr>
            <a:r>
              <a:t>biWidth</a:t>
            </a:r>
          </a:p>
          <a:p>
            <a:pPr defTabSz="914400">
              <a:lnSpc>
                <a:spcPct val="90000"/>
              </a:lnSpc>
              <a:defRPr sz="1100">
                <a:latin typeface="Calibri"/>
                <a:ea typeface="Calibri"/>
                <a:cs typeface="Calibri"/>
                <a:sym typeface="Calibri"/>
              </a:defRPr>
            </a:pPr>
            <a:r>
              <a:rPr>
                <a:latin typeface="+mj-lt"/>
                <a:ea typeface="+mj-ea"/>
                <a:cs typeface="+mj-cs"/>
                <a:sym typeface="Helvetica"/>
              </a:rPr>
              <a:t>说明图象的宽度，以象素为单位。</a:t>
            </a:r>
          </a:p>
          <a:p>
            <a:pPr defTabSz="914400">
              <a:lnSpc>
                <a:spcPct val="90000"/>
              </a:lnSpc>
              <a:defRPr sz="1100">
                <a:latin typeface="Calibri"/>
                <a:ea typeface="Calibri"/>
                <a:cs typeface="Calibri"/>
                <a:sym typeface="Calibri"/>
              </a:defRPr>
            </a:pPr>
            <a:r>
              <a:t>biHeight</a:t>
            </a:r>
          </a:p>
          <a:p>
            <a:pPr defTabSz="914400">
              <a:lnSpc>
                <a:spcPct val="90000"/>
              </a:lnSpc>
              <a:defRPr sz="1100">
                <a:latin typeface="Calibri"/>
                <a:ea typeface="Calibri"/>
                <a:cs typeface="Calibri"/>
                <a:sym typeface="Calibri"/>
              </a:defRPr>
            </a:pPr>
            <a:r>
              <a:rPr>
                <a:latin typeface="+mj-lt"/>
                <a:ea typeface="+mj-ea"/>
                <a:cs typeface="+mj-cs"/>
                <a:sym typeface="Helvetica"/>
              </a:rPr>
              <a:t>说明图象的高度，以象素为单位。注：这个值除了用于描述图像的高度之外，它还有另一个用处，就是指明该图像是倒向的位图，还是正向的位图。如果该值是一个正数，说明图像是倒向的，如果该值是一个负数，则说明图像是正向的。大多数的</a:t>
            </a:r>
            <a:r>
              <a:t>BMP</a:t>
            </a:r>
            <a:r>
              <a:rPr>
                <a:latin typeface="+mj-lt"/>
                <a:ea typeface="+mj-ea"/>
                <a:cs typeface="+mj-cs"/>
                <a:sym typeface="Helvetica"/>
              </a:rPr>
              <a:t>文件都是倒向的位图，也就是时，高度值是一个正数。</a:t>
            </a:r>
          </a:p>
          <a:p>
            <a:pPr defTabSz="914400">
              <a:lnSpc>
                <a:spcPct val="90000"/>
              </a:lnSpc>
              <a:defRPr sz="1100">
                <a:latin typeface="Calibri"/>
                <a:ea typeface="Calibri"/>
                <a:cs typeface="Calibri"/>
                <a:sym typeface="Calibri"/>
              </a:defRPr>
            </a:pPr>
            <a:r>
              <a:t>biPlanes</a:t>
            </a:r>
          </a:p>
          <a:p>
            <a:pPr defTabSz="914400">
              <a:lnSpc>
                <a:spcPct val="90000"/>
              </a:lnSpc>
              <a:defRPr sz="1100">
                <a:latin typeface="Calibri"/>
                <a:ea typeface="Calibri"/>
                <a:cs typeface="Calibri"/>
                <a:sym typeface="Calibri"/>
              </a:defRPr>
            </a:pPr>
            <a:r>
              <a:rPr>
                <a:latin typeface="+mj-lt"/>
                <a:ea typeface="+mj-ea"/>
                <a:cs typeface="+mj-cs"/>
                <a:sym typeface="Helvetica"/>
              </a:rPr>
              <a:t>为目标设备说明位面数，其值将总是被设为</a:t>
            </a:r>
            <a:r>
              <a:t>1</a:t>
            </a:r>
            <a:r>
              <a:rPr>
                <a:latin typeface="+mj-lt"/>
                <a:ea typeface="+mj-ea"/>
                <a:cs typeface="+mj-cs"/>
                <a:sym typeface="Helvetica"/>
              </a:rPr>
              <a:t>。</a:t>
            </a:r>
          </a:p>
          <a:p>
            <a:pPr defTabSz="914400">
              <a:lnSpc>
                <a:spcPct val="90000"/>
              </a:lnSpc>
              <a:defRPr sz="1100">
                <a:latin typeface="Calibri"/>
                <a:ea typeface="Calibri"/>
                <a:cs typeface="Calibri"/>
                <a:sym typeface="Calibri"/>
              </a:defRPr>
            </a:pPr>
            <a:r>
              <a:t>biBitCount</a:t>
            </a:r>
          </a:p>
          <a:p>
            <a:pPr defTabSz="914400">
              <a:lnSpc>
                <a:spcPct val="90000"/>
              </a:lnSpc>
              <a:defRPr sz="1100">
                <a:latin typeface="Calibri"/>
                <a:ea typeface="Calibri"/>
                <a:cs typeface="Calibri"/>
                <a:sym typeface="Calibri"/>
              </a:defRPr>
            </a:pPr>
            <a:r>
              <a:rPr>
                <a:latin typeface="+mj-lt"/>
                <a:ea typeface="+mj-ea"/>
                <a:cs typeface="+mj-cs"/>
                <a:sym typeface="Helvetica"/>
              </a:rPr>
              <a:t>说明比特数</a:t>
            </a:r>
            <a:r>
              <a:t>/</a:t>
            </a:r>
            <a:r>
              <a:rPr>
                <a:latin typeface="+mj-lt"/>
                <a:ea typeface="+mj-ea"/>
                <a:cs typeface="+mj-cs"/>
                <a:sym typeface="Helvetica"/>
              </a:rPr>
              <a:t>象素，其值为</a:t>
            </a:r>
            <a:r>
              <a:t>1</a:t>
            </a:r>
            <a:r>
              <a:rPr>
                <a:latin typeface="+mj-lt"/>
                <a:ea typeface="+mj-ea"/>
                <a:cs typeface="+mj-cs"/>
                <a:sym typeface="Helvetica"/>
              </a:rPr>
              <a:t>、</a:t>
            </a:r>
            <a:r>
              <a:t>4</a:t>
            </a:r>
            <a:r>
              <a:rPr>
                <a:latin typeface="+mj-lt"/>
                <a:ea typeface="+mj-ea"/>
                <a:cs typeface="+mj-cs"/>
                <a:sym typeface="Helvetica"/>
              </a:rPr>
              <a:t>、</a:t>
            </a:r>
            <a:r>
              <a:t>8</a:t>
            </a:r>
            <a:r>
              <a:rPr>
                <a:latin typeface="+mj-lt"/>
                <a:ea typeface="+mj-ea"/>
                <a:cs typeface="+mj-cs"/>
                <a:sym typeface="Helvetica"/>
              </a:rPr>
              <a:t>、</a:t>
            </a:r>
            <a:r>
              <a:t>16</a:t>
            </a:r>
            <a:r>
              <a:rPr>
                <a:latin typeface="+mj-lt"/>
                <a:ea typeface="+mj-ea"/>
                <a:cs typeface="+mj-cs"/>
                <a:sym typeface="Helvetica"/>
              </a:rPr>
              <a:t>、</a:t>
            </a:r>
            <a:r>
              <a:t>24</a:t>
            </a:r>
            <a:r>
              <a:rPr>
                <a:latin typeface="+mj-lt"/>
                <a:ea typeface="+mj-ea"/>
                <a:cs typeface="+mj-cs"/>
                <a:sym typeface="Helvetica"/>
              </a:rPr>
              <a:t>、或</a:t>
            </a:r>
            <a:r>
              <a:t>32</a:t>
            </a:r>
            <a:r>
              <a:rPr>
                <a:latin typeface="+mj-lt"/>
                <a:ea typeface="+mj-ea"/>
                <a:cs typeface="+mj-cs"/>
                <a:sym typeface="Helvetica"/>
              </a:rPr>
              <a:t>。但是由于我们平时用到的图像绝大部分是</a:t>
            </a:r>
            <a:r>
              <a:t>24</a:t>
            </a:r>
            <a:r>
              <a:rPr>
                <a:latin typeface="+mj-lt"/>
                <a:ea typeface="+mj-ea"/>
                <a:cs typeface="+mj-cs"/>
                <a:sym typeface="Helvetica"/>
              </a:rPr>
              <a:t>位和</a:t>
            </a:r>
            <a:r>
              <a:t>32</a:t>
            </a:r>
            <a:r>
              <a:rPr>
                <a:latin typeface="+mj-lt"/>
                <a:ea typeface="+mj-ea"/>
                <a:cs typeface="+mj-cs"/>
                <a:sym typeface="Helvetica"/>
              </a:rPr>
              <a:t>位的，所以我们讨论这两类图像。</a:t>
            </a:r>
          </a:p>
          <a:p>
            <a:pPr defTabSz="914400">
              <a:lnSpc>
                <a:spcPct val="90000"/>
              </a:lnSpc>
              <a:defRPr sz="1100">
                <a:latin typeface="Calibri"/>
                <a:ea typeface="Calibri"/>
                <a:cs typeface="Calibri"/>
                <a:sym typeface="Calibri"/>
              </a:defRPr>
            </a:pPr>
            <a:r>
              <a:t>biCompression</a:t>
            </a:r>
          </a:p>
          <a:p>
            <a:pPr defTabSz="914400">
              <a:lnSpc>
                <a:spcPct val="90000"/>
              </a:lnSpc>
              <a:defRPr sz="1100">
                <a:latin typeface="Calibri"/>
                <a:ea typeface="Calibri"/>
                <a:cs typeface="Calibri"/>
                <a:sym typeface="Calibri"/>
              </a:defRPr>
            </a:pPr>
            <a:r>
              <a:rPr>
                <a:latin typeface="+mj-lt"/>
                <a:ea typeface="+mj-ea"/>
                <a:cs typeface="+mj-cs"/>
                <a:sym typeface="Helvetica"/>
              </a:rPr>
              <a:t>说明图象数据压缩的类型，我们只讨论没有压缩的类型：</a:t>
            </a:r>
            <a:r>
              <a:t>BI_RGB</a:t>
            </a:r>
            <a:r>
              <a:rPr>
                <a:latin typeface="+mj-lt"/>
                <a:ea typeface="+mj-ea"/>
                <a:cs typeface="+mj-cs"/>
                <a:sym typeface="Helvetica"/>
              </a:rPr>
              <a:t>。</a:t>
            </a:r>
          </a:p>
          <a:p>
            <a:pPr defTabSz="914400">
              <a:lnSpc>
                <a:spcPct val="90000"/>
              </a:lnSpc>
              <a:defRPr sz="1100">
                <a:latin typeface="Calibri"/>
                <a:ea typeface="Calibri"/>
                <a:cs typeface="Calibri"/>
                <a:sym typeface="Calibri"/>
              </a:defRPr>
            </a:pPr>
            <a:r>
              <a:t>biSizeImage</a:t>
            </a:r>
          </a:p>
          <a:p>
            <a:pPr defTabSz="914400">
              <a:lnSpc>
                <a:spcPct val="90000"/>
              </a:lnSpc>
              <a:defRPr sz="1100">
                <a:latin typeface="Calibri"/>
                <a:ea typeface="Calibri"/>
                <a:cs typeface="Calibri"/>
                <a:sym typeface="Calibri"/>
              </a:defRPr>
            </a:pPr>
            <a:r>
              <a:rPr>
                <a:latin typeface="+mj-lt"/>
                <a:ea typeface="+mj-ea"/>
                <a:cs typeface="+mj-cs"/>
                <a:sym typeface="Helvetica"/>
              </a:rPr>
              <a:t>说明图象的大小，以字节为单位。当用</a:t>
            </a:r>
            <a:r>
              <a:t>BI_RGB</a:t>
            </a:r>
            <a:r>
              <a:rPr>
                <a:latin typeface="+mj-lt"/>
                <a:ea typeface="+mj-ea"/>
                <a:cs typeface="+mj-cs"/>
                <a:sym typeface="Helvetica"/>
              </a:rPr>
              <a:t>格式时，可设置为</a:t>
            </a:r>
            <a:r>
              <a:t>0</a:t>
            </a:r>
            <a:r>
              <a:rPr>
                <a:latin typeface="+mj-lt"/>
                <a:ea typeface="+mj-ea"/>
                <a:cs typeface="+mj-cs"/>
                <a:sym typeface="Helvetica"/>
              </a:rPr>
              <a:t>。</a:t>
            </a:r>
          </a:p>
          <a:p>
            <a:pPr defTabSz="914400">
              <a:lnSpc>
                <a:spcPct val="90000"/>
              </a:lnSpc>
              <a:defRPr sz="1100">
                <a:latin typeface="Calibri"/>
                <a:ea typeface="Calibri"/>
                <a:cs typeface="Calibri"/>
                <a:sym typeface="Calibri"/>
              </a:defRPr>
            </a:pPr>
            <a:r>
              <a:t>biXPelsPerMeter</a:t>
            </a:r>
          </a:p>
          <a:p>
            <a:pPr defTabSz="914400">
              <a:lnSpc>
                <a:spcPct val="90000"/>
              </a:lnSpc>
              <a:defRPr sz="1100">
                <a:latin typeface="Calibri"/>
                <a:ea typeface="Calibri"/>
                <a:cs typeface="Calibri"/>
                <a:sym typeface="Calibri"/>
              </a:defRPr>
            </a:pPr>
            <a:r>
              <a:rPr>
                <a:latin typeface="+mj-lt"/>
                <a:ea typeface="+mj-ea"/>
                <a:cs typeface="+mj-cs"/>
                <a:sym typeface="Helvetica"/>
              </a:rPr>
              <a:t>说明水平分辨率，用象素</a:t>
            </a:r>
            <a:r>
              <a:t>/</a:t>
            </a:r>
            <a:r>
              <a:rPr>
                <a:latin typeface="+mj-lt"/>
                <a:ea typeface="+mj-ea"/>
                <a:cs typeface="+mj-cs"/>
                <a:sym typeface="Helvetica"/>
              </a:rPr>
              <a:t>米表示。</a:t>
            </a:r>
          </a:p>
          <a:p>
            <a:pPr defTabSz="914400">
              <a:lnSpc>
                <a:spcPct val="90000"/>
              </a:lnSpc>
              <a:defRPr sz="1100">
                <a:latin typeface="Calibri"/>
                <a:ea typeface="Calibri"/>
                <a:cs typeface="Calibri"/>
                <a:sym typeface="Calibri"/>
              </a:defRPr>
            </a:pPr>
            <a:r>
              <a:t>biYPelsPerMeter</a:t>
            </a:r>
          </a:p>
          <a:p>
            <a:pPr defTabSz="914400">
              <a:lnSpc>
                <a:spcPct val="90000"/>
              </a:lnSpc>
              <a:defRPr sz="1100">
                <a:latin typeface="Calibri"/>
                <a:ea typeface="Calibri"/>
                <a:cs typeface="Calibri"/>
                <a:sym typeface="Calibri"/>
              </a:defRPr>
            </a:pPr>
            <a:r>
              <a:rPr>
                <a:latin typeface="+mj-lt"/>
                <a:ea typeface="+mj-ea"/>
                <a:cs typeface="+mj-cs"/>
                <a:sym typeface="Helvetica"/>
              </a:rPr>
              <a:t>说明垂直分辨率，用象素</a:t>
            </a:r>
            <a:r>
              <a:t>/</a:t>
            </a:r>
            <a:r>
              <a:rPr>
                <a:latin typeface="+mj-lt"/>
                <a:ea typeface="+mj-ea"/>
                <a:cs typeface="+mj-cs"/>
                <a:sym typeface="Helvetica"/>
              </a:rPr>
              <a:t>米表示。</a:t>
            </a:r>
          </a:p>
          <a:p>
            <a:pPr defTabSz="914400">
              <a:lnSpc>
                <a:spcPct val="90000"/>
              </a:lnSpc>
              <a:defRPr sz="1100">
                <a:latin typeface="Calibri"/>
                <a:ea typeface="Calibri"/>
                <a:cs typeface="Calibri"/>
                <a:sym typeface="Calibri"/>
              </a:defRPr>
            </a:pPr>
            <a:r>
              <a:t>biClrUsed</a:t>
            </a:r>
          </a:p>
          <a:p>
            <a:pPr defTabSz="914400">
              <a:lnSpc>
                <a:spcPct val="90000"/>
              </a:lnSpc>
              <a:defRPr sz="1100">
                <a:latin typeface="Calibri"/>
                <a:ea typeface="Calibri"/>
                <a:cs typeface="Calibri"/>
                <a:sym typeface="Calibri"/>
              </a:defRPr>
            </a:pPr>
            <a:r>
              <a:rPr>
                <a:latin typeface="+mj-lt"/>
                <a:ea typeface="+mj-ea"/>
                <a:cs typeface="+mj-cs"/>
                <a:sym typeface="Helvetica"/>
              </a:rPr>
              <a:t>说明位图实际使用的彩色表中的颜色索引数（设为</a:t>
            </a:r>
            <a:r>
              <a:t>0</a:t>
            </a:r>
            <a:r>
              <a:rPr>
                <a:latin typeface="+mj-lt"/>
                <a:ea typeface="+mj-ea"/>
                <a:cs typeface="+mj-cs"/>
                <a:sym typeface="Helvetica"/>
              </a:rPr>
              <a:t>的话，则说明使用所有调色板项）。</a:t>
            </a:r>
          </a:p>
          <a:p>
            <a:pPr defTabSz="914400">
              <a:lnSpc>
                <a:spcPct val="90000"/>
              </a:lnSpc>
              <a:defRPr sz="1100">
                <a:latin typeface="Calibri"/>
                <a:ea typeface="Calibri"/>
                <a:cs typeface="Calibri"/>
                <a:sym typeface="Calibri"/>
              </a:defRPr>
            </a:pPr>
            <a:r>
              <a:t>biClrImportant</a:t>
            </a:r>
          </a:p>
          <a:p>
            <a:pPr defTabSz="914400">
              <a:lnSpc>
                <a:spcPct val="90000"/>
              </a:lnSpc>
              <a:defRPr sz="1100">
                <a:latin typeface="Calibri"/>
                <a:ea typeface="Calibri"/>
                <a:cs typeface="Calibri"/>
                <a:sym typeface="Calibri"/>
              </a:defRPr>
            </a:pPr>
            <a:r>
              <a:rPr>
                <a:latin typeface="+mj-lt"/>
                <a:ea typeface="+mj-ea"/>
                <a:cs typeface="+mj-cs"/>
                <a:sym typeface="Helvetica"/>
              </a:rPr>
              <a:t>说明对图象显示有重要影响的颜色索引的数目，如果是</a:t>
            </a:r>
            <a:r>
              <a:t>0</a:t>
            </a:r>
            <a:r>
              <a:rPr>
                <a:latin typeface="+mj-lt"/>
                <a:ea typeface="+mj-ea"/>
                <a:cs typeface="+mj-cs"/>
                <a:sym typeface="Helvetica"/>
              </a:rPr>
              <a:t>，表示都重要。</a:t>
            </a:r>
          </a:p>
        </p:txBody>
      </p:sp>
    </p:spTree>
    <p:extLst>
      <p:ext uri="{BB962C8B-B14F-4D97-AF65-F5344CB8AC3E}">
        <p14:creationId xmlns:p14="http://schemas.microsoft.com/office/powerpoint/2010/main" val="585734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有一个长宽各为</a:t>
            </a:r>
            <a:r>
              <a:t>200</a:t>
            </a:r>
            <a:r>
              <a:rPr>
                <a:latin typeface="+mj-lt"/>
                <a:ea typeface="+mj-ea"/>
                <a:cs typeface="+mj-cs"/>
                <a:sym typeface="Helvetica"/>
              </a:rPr>
              <a:t>个象素，颜色数为</a:t>
            </a:r>
            <a:r>
              <a:t>16</a:t>
            </a:r>
            <a:r>
              <a:rPr>
                <a:latin typeface="+mj-lt"/>
                <a:ea typeface="+mj-ea"/>
                <a:cs typeface="+mj-cs"/>
                <a:sym typeface="Helvetica"/>
              </a:rPr>
              <a:t>色的彩色图，每一个象素都用</a:t>
            </a:r>
            <a:r>
              <a:t>R</a:t>
            </a:r>
            <a:r>
              <a:rPr>
                <a:latin typeface="+mj-lt"/>
                <a:ea typeface="+mj-ea"/>
                <a:cs typeface="+mj-cs"/>
                <a:sym typeface="Helvetica"/>
              </a:rPr>
              <a:t>、</a:t>
            </a:r>
            <a:r>
              <a:t>G</a:t>
            </a:r>
            <a:r>
              <a:rPr>
                <a:latin typeface="+mj-lt"/>
                <a:ea typeface="+mj-ea"/>
                <a:cs typeface="+mj-cs"/>
                <a:sym typeface="Helvetica"/>
              </a:rPr>
              <a:t>、</a:t>
            </a:r>
            <a:r>
              <a:t>B</a:t>
            </a:r>
            <a:r>
              <a:rPr>
                <a:latin typeface="+mj-lt"/>
                <a:ea typeface="+mj-ea"/>
                <a:cs typeface="+mj-cs"/>
                <a:sym typeface="Helvetica"/>
              </a:rPr>
              <a:t>三个分量表示。因为每个分量有</a:t>
            </a:r>
            <a:r>
              <a:t>256</a:t>
            </a:r>
            <a:r>
              <a:rPr>
                <a:latin typeface="+mj-lt"/>
                <a:ea typeface="+mj-ea"/>
                <a:cs typeface="+mj-cs"/>
                <a:sym typeface="Helvetica"/>
              </a:rPr>
              <a:t>个级别，要用</a:t>
            </a:r>
            <a:r>
              <a:t>8</a:t>
            </a:r>
            <a:r>
              <a:rPr>
                <a:latin typeface="+mj-lt"/>
                <a:ea typeface="+mj-ea"/>
                <a:cs typeface="+mj-cs"/>
                <a:sym typeface="Helvetica"/>
              </a:rPr>
              <a:t>位</a:t>
            </a:r>
            <a:r>
              <a:t>(bit)</a:t>
            </a:r>
            <a:r>
              <a:rPr>
                <a:latin typeface="+mj-lt"/>
                <a:ea typeface="+mj-ea"/>
                <a:cs typeface="+mj-cs"/>
                <a:sym typeface="Helvetica"/>
              </a:rPr>
              <a:t>，即一个字节</a:t>
            </a:r>
            <a:r>
              <a:t>(byte)</a:t>
            </a:r>
            <a:r>
              <a:rPr>
                <a:latin typeface="+mj-lt"/>
                <a:ea typeface="+mj-ea"/>
                <a:cs typeface="+mj-cs"/>
                <a:sym typeface="Helvetica"/>
              </a:rPr>
              <a:t>来表示，所以每个象素需要用</a:t>
            </a:r>
            <a:r>
              <a:t>3</a:t>
            </a:r>
            <a:r>
              <a:rPr>
                <a:latin typeface="+mj-lt"/>
                <a:ea typeface="+mj-ea"/>
                <a:cs typeface="+mj-cs"/>
                <a:sym typeface="Helvetica"/>
              </a:rPr>
              <a:t>个字节。整个图象要用</a:t>
            </a:r>
            <a:r>
              <a:t>200×200×3</a:t>
            </a:r>
            <a:r>
              <a:rPr>
                <a:latin typeface="+mj-lt"/>
                <a:ea typeface="+mj-ea"/>
                <a:cs typeface="+mj-cs"/>
                <a:sym typeface="Helvetica"/>
              </a:rPr>
              <a:t>，约</a:t>
            </a:r>
            <a:r>
              <a:t>120k</a:t>
            </a:r>
            <a:r>
              <a:rPr>
                <a:latin typeface="+mj-lt"/>
                <a:ea typeface="+mj-ea"/>
                <a:cs typeface="+mj-cs"/>
                <a:sym typeface="Helvetica"/>
              </a:rPr>
              <a:t>字节，可不是一个小数目呀！如果我们用下面的方法，就能省的多。</a:t>
            </a:r>
          </a:p>
          <a:p>
            <a:pPr defTabSz="914400">
              <a:defRPr sz="1200">
                <a:latin typeface="Calibri"/>
                <a:ea typeface="Calibri"/>
                <a:cs typeface="Calibri"/>
                <a:sym typeface="Calibri"/>
              </a:defRPr>
            </a:pPr>
            <a:r>
              <a:rPr>
                <a:latin typeface="+mj-lt"/>
                <a:ea typeface="+mj-ea"/>
                <a:cs typeface="+mj-cs"/>
                <a:sym typeface="Helvetica"/>
              </a:rPr>
              <a:t>因为是一个</a:t>
            </a:r>
            <a:r>
              <a:t>16</a:t>
            </a:r>
            <a:r>
              <a:rPr>
                <a:latin typeface="+mj-lt"/>
                <a:ea typeface="+mj-ea"/>
                <a:cs typeface="+mj-cs"/>
                <a:sym typeface="Helvetica"/>
              </a:rPr>
              <a:t>色图，也就是说这幅图中最多只有</a:t>
            </a:r>
            <a:r>
              <a:t>16</a:t>
            </a:r>
            <a:r>
              <a:rPr>
                <a:latin typeface="+mj-lt"/>
                <a:ea typeface="+mj-ea"/>
                <a:cs typeface="+mj-cs"/>
                <a:sym typeface="Helvetica"/>
              </a:rPr>
              <a:t>种颜色，我们可以用一个表：表中的每一行记录一种颜色的</a:t>
            </a:r>
            <a:r>
              <a:t>R</a:t>
            </a:r>
            <a:r>
              <a:rPr>
                <a:latin typeface="+mj-lt"/>
                <a:ea typeface="+mj-ea"/>
                <a:cs typeface="+mj-cs"/>
                <a:sym typeface="Helvetica"/>
              </a:rPr>
              <a:t>、</a:t>
            </a:r>
            <a:r>
              <a:t>G</a:t>
            </a:r>
            <a:r>
              <a:rPr>
                <a:latin typeface="+mj-lt"/>
                <a:ea typeface="+mj-ea"/>
                <a:cs typeface="+mj-cs"/>
                <a:sym typeface="Helvetica"/>
              </a:rPr>
              <a:t>、</a:t>
            </a:r>
            <a:r>
              <a:t>B</a:t>
            </a:r>
            <a:r>
              <a:rPr>
                <a:latin typeface="+mj-lt"/>
                <a:ea typeface="+mj-ea"/>
                <a:cs typeface="+mj-cs"/>
                <a:sym typeface="Helvetica"/>
              </a:rPr>
              <a:t>值。这样当我们表示一个象素的颜色时，只需要指出该颜色是在第几行，即该颜色在表中的索引值。举个例子，如果表的第</a:t>
            </a:r>
            <a:r>
              <a:t>0</a:t>
            </a:r>
            <a:r>
              <a:rPr>
                <a:latin typeface="+mj-lt"/>
                <a:ea typeface="+mj-ea"/>
                <a:cs typeface="+mj-cs"/>
                <a:sym typeface="Helvetica"/>
              </a:rPr>
              <a:t>行为</a:t>
            </a:r>
            <a:r>
              <a:t>255</a:t>
            </a:r>
            <a:r>
              <a:rPr>
                <a:latin typeface="+mj-lt"/>
                <a:ea typeface="+mj-ea"/>
                <a:cs typeface="+mj-cs"/>
                <a:sym typeface="Helvetica"/>
              </a:rPr>
              <a:t>，</a:t>
            </a:r>
            <a:r>
              <a:t>0</a:t>
            </a:r>
            <a:r>
              <a:rPr>
                <a:latin typeface="+mj-lt"/>
                <a:ea typeface="+mj-ea"/>
                <a:cs typeface="+mj-cs"/>
                <a:sym typeface="Helvetica"/>
              </a:rPr>
              <a:t>，</a:t>
            </a:r>
            <a:r>
              <a:t>0(</a:t>
            </a:r>
            <a:r>
              <a:rPr>
                <a:latin typeface="+mj-lt"/>
                <a:ea typeface="+mj-ea"/>
                <a:cs typeface="+mj-cs"/>
                <a:sym typeface="Helvetica"/>
              </a:rPr>
              <a:t>红色</a:t>
            </a:r>
            <a:r>
              <a:t>)</a:t>
            </a:r>
            <a:r>
              <a:rPr>
                <a:latin typeface="+mj-lt"/>
                <a:ea typeface="+mj-ea"/>
                <a:cs typeface="+mj-cs"/>
                <a:sym typeface="Helvetica"/>
              </a:rPr>
              <a:t>，那么当某个象素为红色时，只需要标明</a:t>
            </a:r>
            <a:r>
              <a:t>0</a:t>
            </a:r>
            <a:r>
              <a:rPr>
                <a:latin typeface="+mj-lt"/>
                <a:ea typeface="+mj-ea"/>
                <a:cs typeface="+mj-cs"/>
                <a:sym typeface="Helvetica"/>
              </a:rPr>
              <a:t>即可。</a:t>
            </a:r>
          </a:p>
          <a:p>
            <a:pPr defTabSz="914400">
              <a:defRPr sz="1200">
                <a:latin typeface="Calibri"/>
                <a:ea typeface="Calibri"/>
                <a:cs typeface="Calibri"/>
                <a:sym typeface="Calibri"/>
              </a:defRPr>
            </a:pPr>
            <a:r>
              <a:t/>
            </a:r>
            <a:br/>
            <a:r>
              <a:rPr>
                <a:latin typeface="+mj-lt"/>
                <a:ea typeface="+mj-ea"/>
                <a:cs typeface="+mj-cs"/>
                <a:sym typeface="Helvetica"/>
              </a:rPr>
              <a:t>这张</a:t>
            </a:r>
            <a:r>
              <a:t>R</a:t>
            </a:r>
            <a:r>
              <a:rPr>
                <a:latin typeface="+mj-lt"/>
                <a:ea typeface="+mj-ea"/>
                <a:cs typeface="+mj-cs"/>
                <a:sym typeface="Helvetica"/>
              </a:rPr>
              <a:t>、</a:t>
            </a:r>
            <a:r>
              <a:t>G</a:t>
            </a:r>
            <a:r>
              <a:rPr>
                <a:latin typeface="+mj-lt"/>
                <a:ea typeface="+mj-ea"/>
                <a:cs typeface="+mj-cs"/>
                <a:sym typeface="Helvetica"/>
              </a:rPr>
              <a:t>、</a:t>
            </a:r>
            <a:r>
              <a:t>B</a:t>
            </a:r>
            <a:r>
              <a:rPr>
                <a:latin typeface="+mj-lt"/>
                <a:ea typeface="+mj-ea"/>
                <a:cs typeface="+mj-cs"/>
                <a:sym typeface="Helvetica"/>
              </a:rPr>
              <a:t>的表，就是我们常说的调色板</a:t>
            </a:r>
            <a:r>
              <a:t>(Palette)</a:t>
            </a:r>
            <a:r>
              <a:rPr>
                <a:latin typeface="+mj-lt"/>
                <a:ea typeface="+mj-ea"/>
                <a:cs typeface="+mj-cs"/>
                <a:sym typeface="Helvetica"/>
              </a:rPr>
              <a:t>，另一种叫法是颜色查找表</a:t>
            </a:r>
            <a:r>
              <a:t>LUT(Look Up Table)</a:t>
            </a:r>
            <a:r>
              <a:rPr>
                <a:latin typeface="+mj-lt"/>
                <a:ea typeface="+mj-ea"/>
                <a:cs typeface="+mj-cs"/>
                <a:sym typeface="Helvetica"/>
              </a:rPr>
              <a:t>，似乎更确切一些。</a:t>
            </a:r>
            <a:r>
              <a:t>Windows</a:t>
            </a:r>
            <a:r>
              <a:rPr>
                <a:latin typeface="+mj-lt"/>
                <a:ea typeface="+mj-ea"/>
                <a:cs typeface="+mj-cs"/>
                <a:sym typeface="Helvetica"/>
              </a:rPr>
              <a:t>位图中便用到了调色板技术。其实不光是</a:t>
            </a:r>
            <a:r>
              <a:t>Windows</a:t>
            </a:r>
            <a:r>
              <a:rPr>
                <a:latin typeface="+mj-lt"/>
                <a:ea typeface="+mj-ea"/>
                <a:cs typeface="+mj-cs"/>
                <a:sym typeface="Helvetica"/>
              </a:rPr>
              <a:t>位图，许多图象文件格式如</a:t>
            </a:r>
            <a:r>
              <a:t>pcx</a:t>
            </a:r>
            <a:r>
              <a:rPr>
                <a:latin typeface="+mj-lt"/>
                <a:ea typeface="+mj-ea"/>
                <a:cs typeface="+mj-cs"/>
                <a:sym typeface="Helvetica"/>
              </a:rPr>
              <a:t>、</a:t>
            </a:r>
            <a:r>
              <a:t>tif</a:t>
            </a:r>
            <a:r>
              <a:rPr>
                <a:latin typeface="+mj-lt"/>
                <a:ea typeface="+mj-ea"/>
                <a:cs typeface="+mj-cs"/>
                <a:sym typeface="Helvetica"/>
              </a:rPr>
              <a:t>、</a:t>
            </a:r>
            <a:r>
              <a:t>gif</a:t>
            </a:r>
            <a:r>
              <a:rPr>
                <a:latin typeface="+mj-lt"/>
                <a:ea typeface="+mj-ea"/>
                <a:cs typeface="+mj-cs"/>
                <a:sym typeface="Helvetica"/>
              </a:rPr>
              <a:t>等都用到了。所以很好地掌握调色板的概念是十分有用的。</a:t>
            </a:r>
          </a:p>
          <a:p>
            <a:pPr defTabSz="914400">
              <a:defRPr sz="1200">
                <a:latin typeface="Calibri"/>
                <a:ea typeface="Calibri"/>
                <a:cs typeface="Calibri"/>
                <a:sym typeface="Calibri"/>
              </a:defRPr>
            </a:pPr>
            <a:endParaRPr>
              <a:latin typeface="+mj-lt"/>
              <a:ea typeface="+mj-ea"/>
              <a:cs typeface="+mj-cs"/>
              <a:sym typeface="Helvetica"/>
            </a:endParaRPr>
          </a:p>
        </p:txBody>
      </p:sp>
    </p:spTree>
    <p:extLst>
      <p:ext uri="{BB962C8B-B14F-4D97-AF65-F5344CB8AC3E}">
        <p14:creationId xmlns:p14="http://schemas.microsoft.com/office/powerpoint/2010/main" val="1214539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p>
            <a:pPr marL="228600" indent="-228600" defTabSz="914400">
              <a:buSzPct val="100000"/>
              <a:buAutoNum type="arabicParenBoth"/>
              <a:defRPr sz="1200">
                <a:latin typeface="Calibri"/>
                <a:ea typeface="Calibri"/>
                <a:cs typeface="Calibri"/>
                <a:sym typeface="Calibri"/>
              </a:defRPr>
            </a:pPr>
            <a:r>
              <a:rPr>
                <a:latin typeface="+mj-lt"/>
                <a:ea typeface="+mj-ea"/>
                <a:cs typeface="+mj-cs"/>
                <a:sym typeface="Helvetica"/>
              </a:rPr>
              <a:t>每一行的字节数必须是</a:t>
            </a:r>
            <a:r>
              <a:t>4</a:t>
            </a:r>
            <a:r>
              <a:rPr>
                <a:latin typeface="+mj-lt"/>
                <a:ea typeface="+mj-ea"/>
                <a:cs typeface="+mj-cs"/>
                <a:sym typeface="Helvetica"/>
              </a:rPr>
              <a:t>的整倍数，如果不是，则需要补齐。</a:t>
            </a:r>
          </a:p>
          <a:p>
            <a:pPr marL="228600" indent="-228600" defTabSz="914400">
              <a:buSzPct val="100000"/>
              <a:buAutoNum type="arabicParenBoth"/>
              <a:defRPr sz="1200">
                <a:latin typeface="Calibri"/>
                <a:ea typeface="Calibri"/>
                <a:cs typeface="Calibri"/>
                <a:sym typeface="Calibri"/>
              </a:defRPr>
            </a:pPr>
            <a:r>
              <a:rPr>
                <a:latin typeface="+mj-lt"/>
                <a:ea typeface="+mj-ea"/>
                <a:cs typeface="+mj-cs"/>
                <a:sym typeface="Helvetica"/>
              </a:rPr>
              <a:t>一般来说，</a:t>
            </a:r>
            <a:r>
              <a:t>.bMP</a:t>
            </a:r>
            <a:r>
              <a:rPr>
                <a:latin typeface="+mj-lt"/>
                <a:ea typeface="+mj-ea"/>
                <a:cs typeface="+mj-cs"/>
                <a:sym typeface="Helvetica"/>
              </a:rPr>
              <a:t>文件的数据从下到上，从左到右的。也就是说，从文件中最先读到的是图象最下面一行的左边第一个象素，然后是左边第二个象素</a:t>
            </a:r>
            <a:r>
              <a:t>……</a:t>
            </a:r>
            <a:r>
              <a:rPr>
                <a:latin typeface="+mj-lt"/>
                <a:ea typeface="+mj-ea"/>
                <a:cs typeface="+mj-cs"/>
                <a:sym typeface="Helvetica"/>
              </a:rPr>
              <a:t>接下来是倒数第二行左边第一个象素，左边第二个象素</a:t>
            </a:r>
            <a:r>
              <a:t>……</a:t>
            </a:r>
            <a:r>
              <a:rPr>
                <a:latin typeface="+mj-lt"/>
                <a:ea typeface="+mj-ea"/>
                <a:cs typeface="+mj-cs"/>
                <a:sym typeface="Helvetica"/>
              </a:rPr>
              <a:t>依次类推 ，最后得到的是最上面一行的最右一个象素。</a:t>
            </a:r>
          </a:p>
        </p:txBody>
      </p:sp>
    </p:spTree>
    <p:extLst>
      <p:ext uri="{BB962C8B-B14F-4D97-AF65-F5344CB8AC3E}">
        <p14:creationId xmlns:p14="http://schemas.microsoft.com/office/powerpoint/2010/main" val="3370578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4" name="标题文本"/>
          <p:cNvSpPr txBox="1">
            <a:spLocks noGrp="1"/>
          </p:cNvSpPr>
          <p:nvPr>
            <p:ph type="title"/>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15" name="正文级别 1…"/>
          <p:cNvSpPr txBox="1">
            <a:spLocks noGrp="1"/>
          </p:cNvSpPr>
          <p:nvPr>
            <p:ph type="body" sz="quarter" idx="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6"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1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D4D4D6"/>
        </a:solidFill>
        <a:effectLst/>
      </p:bgPr>
    </p:bg>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64592" y="155447"/>
            <a:ext cx="2525150" cy="978410"/>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111" name="图像"/>
          <p:cNvSpPr>
            <a:spLocks noGrp="1"/>
          </p:cNvSpPr>
          <p:nvPr>
            <p:ph type="pic" idx="13"/>
          </p:nvPr>
        </p:nvSpPr>
        <p:spPr>
          <a:xfrm>
            <a:off x="2903804" y="1484808"/>
            <a:ext cx="6247398" cy="5373193"/>
          </a:xfrm>
          <a:prstGeom prst="rect">
            <a:avLst/>
          </a:prstGeom>
        </p:spPr>
        <p:txBody>
          <a:bodyPr lIns="91439" rIns="91439">
            <a:noAutofit/>
          </a:bodyPr>
          <a:lstStyle/>
          <a:p>
            <a:endParaRPr/>
          </a:p>
        </p:txBody>
      </p:sp>
      <p:sp>
        <p:nvSpPr>
          <p:cNvPr id="112" name="正文级别 1…"/>
          <p:cNvSpPr txBox="1">
            <a:spLocks noGrp="1"/>
          </p:cNvSpPr>
          <p:nvPr>
            <p:ph type="body" sz="quarter" idx="1"/>
          </p:nvPr>
        </p:nvSpPr>
        <p:spPr>
          <a:xfrm>
            <a:off x="164592" y="1728216"/>
            <a:ext cx="2468880" cy="4572001"/>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t>正文级别 1</a:t>
            </a:r>
          </a:p>
          <a:p>
            <a:pPr lvl="1"/>
            <a:r>
              <a:t>正文级别 2</a:t>
            </a:r>
          </a:p>
          <a:p>
            <a:pPr lvl="2"/>
            <a:r>
              <a:t>正文级别 3</a:t>
            </a:r>
          </a:p>
          <a:p>
            <a:pPr lvl="3"/>
            <a:r>
              <a:t>正文级别 4</a:t>
            </a:r>
          </a:p>
          <a:p>
            <a:pPr lvl="4"/>
            <a:r>
              <a:t>正文级别 5</a:t>
            </a:r>
          </a:p>
        </p:txBody>
      </p:sp>
      <p:sp>
        <p:nvSpPr>
          <p:cNvPr id="113"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4"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5" name="幻灯片编号"/>
          <p:cNvSpPr txBox="1">
            <a:spLocks noGrp="1"/>
          </p:cNvSpPr>
          <p:nvPr>
            <p:ph type="sldNum" sz="quarter" idx="2"/>
          </p:nvPr>
        </p:nvSpPr>
        <p:spPr>
          <a:xfrm>
            <a:off x="8890976" y="1193799"/>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22"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12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垂直排列标题与文本">
    <p:spTree>
      <p:nvGrpSpPr>
        <p:cNvPr id="1" name=""/>
        <p:cNvGrpSpPr/>
        <p:nvPr/>
      </p:nvGrpSpPr>
      <p:grpSpPr>
        <a:xfrm>
          <a:off x="0" y="0"/>
          <a:ext cx="0" cy="0"/>
          <a:chOff x="0" y="0"/>
          <a:chExt cx="0" cy="0"/>
        </a:xfrm>
      </p:grpSpPr>
      <p:sp>
        <p:nvSpPr>
          <p:cNvPr id="131" name="矩形"/>
          <p:cNvSpPr/>
          <p:nvPr/>
        </p:nvSpPr>
        <p:spPr>
          <a:xfrm>
            <a:off x="6598919" y="0"/>
            <a:ext cx="45721" cy="6858000"/>
          </a:xfrm>
          <a:prstGeom prst="rect">
            <a:avLst/>
          </a:prstGeom>
          <a:solidFill>
            <a:srgbClr val="FFFFFF"/>
          </a:solidFill>
          <a:ln w="12700">
            <a:miter lim="400000"/>
          </a:ln>
          <a:effectLst>
            <a:outerShdw blurRad="38100" dist="10160" dir="10800000" rotWithShape="0">
              <a:srgbClr val="000000">
                <a:alpha val="60000"/>
              </a:srgbClr>
            </a:outerShdw>
          </a:effectLst>
        </p:spPr>
        <p:txBody>
          <a:bodyPr lIns="45719" rIns="45719" anchor="ctr"/>
          <a:lstStyle/>
          <a:p>
            <a:pPr algn="ctr">
              <a:defRPr>
                <a:solidFill>
                  <a:srgbClr val="FFFFFF"/>
                </a:solidFill>
              </a:defRPr>
            </a:pPr>
            <a:endParaRPr/>
          </a:p>
        </p:txBody>
      </p:sp>
      <p:sp>
        <p:nvSpPr>
          <p:cNvPr id="132" name="矩形"/>
          <p:cNvSpPr/>
          <p:nvPr/>
        </p:nvSpPr>
        <p:spPr>
          <a:xfrm>
            <a:off x="6647687" y="0"/>
            <a:ext cx="2514602"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3" name="标题文本"/>
          <p:cNvSpPr txBox="1">
            <a:spLocks noGrp="1"/>
          </p:cNvSpPr>
          <p:nvPr>
            <p:ph type="title"/>
          </p:nvPr>
        </p:nvSpPr>
        <p:spPr>
          <a:xfrm>
            <a:off x="6781800" y="274639"/>
            <a:ext cx="1905000" cy="5851526"/>
          </a:xfrm>
          <a:prstGeom prst="rect">
            <a:avLst/>
          </a:prstGeom>
        </p:spPr>
        <p:txBody>
          <a:bodyPr/>
          <a:lstStyle/>
          <a:p>
            <a:r>
              <a:t>标题文本</a:t>
            </a:r>
          </a:p>
        </p:txBody>
      </p:sp>
      <p:sp>
        <p:nvSpPr>
          <p:cNvPr id="134" name="正文级别 1…"/>
          <p:cNvSpPr txBox="1">
            <a:spLocks noGrp="1"/>
          </p:cNvSpPr>
          <p:nvPr>
            <p:ph type="body" idx="1"/>
          </p:nvPr>
        </p:nvSpPr>
        <p:spPr>
          <a:xfrm>
            <a:off x="457200" y="304800"/>
            <a:ext cx="6019800" cy="58515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标题幻灯片 0">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24"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5" name="标题文本"/>
          <p:cNvSpPr txBox="1">
            <a:spLocks noGrp="1"/>
          </p:cNvSpPr>
          <p:nvPr>
            <p:ph type="title"/>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26" name="正文级别 1…"/>
          <p:cNvSpPr txBox="1">
            <a:spLocks noGrp="1"/>
          </p:cNvSpPr>
          <p:nvPr>
            <p:ph type="body" sz="quarter" idx="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7"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28"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5" name="标题文本"/>
          <p:cNvSpPr txBox="1">
            <a:spLocks noGrp="1"/>
          </p:cNvSpPr>
          <p:nvPr>
            <p:ph type="title"/>
          </p:nvPr>
        </p:nvSpPr>
        <p:spPr>
          <a:prstGeom prst="rect">
            <a:avLst/>
          </a:prstGeom>
        </p:spPr>
        <p:txBody>
          <a:bodyPr/>
          <a:lstStyle/>
          <a:p>
            <a:r>
              <a:t>标题文本</a:t>
            </a:r>
          </a:p>
        </p:txBody>
      </p:sp>
      <p:sp>
        <p:nvSpPr>
          <p:cNvPr id="3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节标题">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53" name="矩形"/>
          <p:cNvSpPr/>
          <p:nvPr/>
        </p:nvSpPr>
        <p:spPr>
          <a:xfrm>
            <a:off x="0" y="0"/>
            <a:ext cx="9144000" cy="26025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4" name="矩形"/>
          <p:cNvSpPr/>
          <p:nvPr/>
        </p:nvSpPr>
        <p:spPr>
          <a:xfrm>
            <a:off x="0" y="2602520"/>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55" name="标题文本"/>
          <p:cNvSpPr txBox="1">
            <a:spLocks noGrp="1"/>
          </p:cNvSpPr>
          <p:nvPr>
            <p:ph type="title"/>
          </p:nvPr>
        </p:nvSpPr>
        <p:spPr>
          <a:xfrm>
            <a:off x="749808" y="118871"/>
            <a:ext cx="8013193" cy="1636778"/>
          </a:xfrm>
          <a:prstGeom prst="rect">
            <a:avLst/>
          </a:prstGeom>
        </p:spPr>
        <p:txBody>
          <a:bodyPr lIns="0" tIns="0" rIns="0" bIns="0" anchor="b"/>
          <a:lstStyle>
            <a:lvl1pPr>
              <a:defRPr sz="4700"/>
            </a:lvl1pPr>
          </a:lstStyle>
          <a:p>
            <a:r>
              <a:t>标题文本</a:t>
            </a:r>
          </a:p>
        </p:txBody>
      </p:sp>
      <p:sp>
        <p:nvSpPr>
          <p:cNvPr id="56" name="正文级别 1…"/>
          <p:cNvSpPr txBox="1">
            <a:spLocks noGrp="1"/>
          </p:cNvSpPr>
          <p:nvPr>
            <p:ph type="body" sz="quarter" idx="1"/>
          </p:nvPr>
        </p:nvSpPr>
        <p:spPr>
          <a:xfrm>
            <a:off x="740663" y="1828800"/>
            <a:ext cx="8022337" cy="685800"/>
          </a:xfrm>
          <a:prstGeom prst="rect">
            <a:avLst/>
          </a:prstGeom>
        </p:spPr>
        <p:txBody>
          <a:bodyPr lIns="0" tIns="0" rIns="0" bIns="0"/>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5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64"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65" name="正文级别 1…"/>
          <p:cNvSpPr txBox="1">
            <a:spLocks noGrp="1"/>
          </p:cNvSpPr>
          <p:nvPr>
            <p:ph type="body" sz="half" idx="1"/>
          </p:nvPr>
        </p:nvSpPr>
        <p:spPr>
          <a:xfrm>
            <a:off x="457200" y="1773935"/>
            <a:ext cx="4038600" cy="4623817"/>
          </a:xfrm>
          <a:prstGeom prst="rect">
            <a:avLst/>
          </a:prstGeom>
        </p:spPr>
        <p:txBody>
          <a:bodyPr/>
          <a:lstStyle>
            <a:lvl1pPr>
              <a:defRPr sz="2800"/>
            </a:lvl1pPr>
            <a:lvl2pPr marL="777239" indent="-320039">
              <a:defRPr sz="2800"/>
            </a:lvl2pPr>
            <a:lvl3pPr marL="1088136" indent="-320039">
              <a:defRPr sz="2800"/>
            </a:lvl3pPr>
            <a:lvl4pPr marL="1317752" indent="-284480">
              <a:defRPr sz="2800"/>
            </a:lvl4pPr>
            <a:lvl5pPr marL="1528063" indent="-284480">
              <a:defRPr sz="2800"/>
            </a:lvl5pPr>
          </a:lstStyle>
          <a:p>
            <a:r>
              <a:t>正文级别 1</a:t>
            </a:r>
          </a:p>
          <a:p>
            <a:pPr lvl="1"/>
            <a:r>
              <a:t>正文级别 2</a:t>
            </a:r>
          </a:p>
          <a:p>
            <a:pPr lvl="2"/>
            <a:r>
              <a:t>正文级别 3</a:t>
            </a:r>
          </a:p>
          <a:p>
            <a:pPr lvl="3"/>
            <a:r>
              <a:t>正文级别 4</a:t>
            </a:r>
          </a:p>
          <a:p>
            <a:pPr lvl="4"/>
            <a:r>
              <a:t>正文级别 5</a:t>
            </a:r>
          </a:p>
        </p:txBody>
      </p:sp>
      <p:sp>
        <p:nvSpPr>
          <p:cNvPr id="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7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74" name="正文级别 1…"/>
          <p:cNvSpPr txBox="1">
            <a:spLocks noGrp="1"/>
          </p:cNvSpPr>
          <p:nvPr>
            <p:ph type="body" sz="quarter" idx="1"/>
          </p:nvPr>
        </p:nvSpPr>
        <p:spPr>
          <a:xfrm>
            <a:off x="457200" y="1698986"/>
            <a:ext cx="4040188" cy="715356"/>
          </a:xfrm>
          <a:prstGeom prst="rect">
            <a:avLst/>
          </a:prstGeom>
        </p:spPr>
        <p:txBody>
          <a:bodyPr anchor="ctr"/>
          <a:lstStyle>
            <a:lvl1pPr marL="0" indent="0">
              <a:buClrTx/>
              <a:buSzTx/>
              <a:buNone/>
              <a:defRPr sz="2300" b="1" cap="all">
                <a:latin typeface="+mj-lt"/>
                <a:ea typeface="+mj-ea"/>
                <a:cs typeface="+mj-cs"/>
                <a:sym typeface="Helvetica"/>
              </a:defRPr>
            </a:lvl1pPr>
            <a:lvl2pPr marL="0" indent="457200">
              <a:buClrTx/>
              <a:buSzTx/>
              <a:buNone/>
              <a:defRPr sz="2300" b="1" cap="all">
                <a:latin typeface="+mj-lt"/>
                <a:ea typeface="+mj-ea"/>
                <a:cs typeface="+mj-cs"/>
                <a:sym typeface="Helvetica"/>
              </a:defRPr>
            </a:lvl2pPr>
            <a:lvl3pPr marL="0" indent="914400">
              <a:buClrTx/>
              <a:buSzTx/>
              <a:buNone/>
              <a:defRPr sz="2300" b="1" cap="all">
                <a:latin typeface="+mj-lt"/>
                <a:ea typeface="+mj-ea"/>
                <a:cs typeface="+mj-cs"/>
                <a:sym typeface="Helvetica"/>
              </a:defRPr>
            </a:lvl3pPr>
            <a:lvl4pPr marL="0" indent="1371600">
              <a:buClrTx/>
              <a:buSzTx/>
              <a:buNone/>
              <a:defRPr sz="2300" b="1" cap="all">
                <a:latin typeface="+mj-lt"/>
                <a:ea typeface="+mj-ea"/>
                <a:cs typeface="+mj-cs"/>
                <a:sym typeface="Helvetica"/>
              </a:defRPr>
            </a:lvl4pPr>
            <a:lvl5pPr marL="0" indent="1828800">
              <a:buClrTx/>
              <a:buSzTx/>
              <a:buNone/>
              <a:defRPr sz="2300" b="1" cap="a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75" name="矩形"/>
          <p:cNvSpPr>
            <a:spLocks noGrp="1"/>
          </p:cNvSpPr>
          <p:nvPr>
            <p:ph type="body" sz="quarter" idx="13"/>
          </p:nvPr>
        </p:nvSpPr>
        <p:spPr>
          <a:xfrm>
            <a:off x="4645025" y="1698986"/>
            <a:ext cx="4041775" cy="715357"/>
          </a:xfrm>
          <a:prstGeom prst="rect">
            <a:avLst/>
          </a:prstGeom>
        </p:spPr>
        <p:txBody>
          <a:bodyPr anchor="ctr"/>
          <a:lstStyle/>
          <a:p>
            <a:pPr marL="0" indent="0">
              <a:buClrTx/>
              <a:buSzTx/>
              <a:buNone/>
              <a:defRPr sz="2300" b="1" cap="all">
                <a:latin typeface="+mj-lt"/>
                <a:ea typeface="+mj-ea"/>
                <a:cs typeface="+mj-cs"/>
                <a:sym typeface="Helvetica"/>
              </a:defRPr>
            </a:pPr>
            <a:endParaRP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8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98" name="标题文本"/>
          <p:cNvSpPr txBox="1">
            <a:spLocks noGrp="1"/>
          </p:cNvSpPr>
          <p:nvPr>
            <p:ph type="title"/>
          </p:nvPr>
        </p:nvSpPr>
        <p:spPr>
          <a:xfrm>
            <a:off x="167837" y="152400"/>
            <a:ext cx="2523746" cy="978409"/>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99" name="正文级别 1…"/>
          <p:cNvSpPr txBox="1">
            <a:spLocks noGrp="1"/>
          </p:cNvSpPr>
          <p:nvPr>
            <p:ph type="body" idx="1"/>
          </p:nvPr>
        </p:nvSpPr>
        <p:spPr>
          <a:xfrm>
            <a:off x="3019376" y="1743132"/>
            <a:ext cx="5920642" cy="455888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矩形"/>
          <p:cNvSpPr>
            <a:spLocks noGrp="1"/>
          </p:cNvSpPr>
          <p:nvPr>
            <p:ph type="body" sz="quarter" idx="13"/>
          </p:nvPr>
        </p:nvSpPr>
        <p:spPr>
          <a:xfrm>
            <a:off x="167837" y="1730018"/>
            <a:ext cx="2468882" cy="4572001"/>
          </a:xfrm>
          <a:prstGeom prst="rect">
            <a:avLst/>
          </a:prstGeom>
        </p:spPr>
        <p:txBody>
          <a:bodyPr/>
          <a:lstStyle/>
          <a:p>
            <a:pPr marL="0" indent="0">
              <a:buClrTx/>
              <a:buSzTx/>
              <a:buNone/>
              <a:defRPr sz="1400"/>
            </a:pPr>
            <a:endParaRPr/>
          </a:p>
        </p:txBody>
      </p:sp>
      <p:sp>
        <p:nvSpPr>
          <p:cNvPr id="101"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0" y="1435895"/>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3" name="矩形"/>
          <p:cNvSpPr/>
          <p:nvPr/>
        </p:nvSpPr>
        <p:spPr>
          <a:xfrm>
            <a:off x="-1" y="-1"/>
            <a:ext cx="9144001" cy="1433735"/>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标题文本"/>
          <p:cNvSpPr txBox="1">
            <a:spLocks noGrp="1"/>
          </p:cNvSpPr>
          <p:nvPr>
            <p:ph type="title"/>
          </p:nvPr>
        </p:nvSpPr>
        <p:spPr>
          <a:xfrm>
            <a:off x="457200" y="155447"/>
            <a:ext cx="8229600" cy="1252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5" name="正文级别 1…"/>
          <p:cNvSpPr txBox="1">
            <a:spLocks noGrp="1"/>
          </p:cNvSpPr>
          <p:nvPr>
            <p:ph type="body" idx="1"/>
          </p:nvPr>
        </p:nvSpPr>
        <p:spPr>
          <a:xfrm>
            <a:off x="457200" y="1775191"/>
            <a:ext cx="8229600" cy="4625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756044" y="6573518"/>
            <a:ext cx="182216" cy="177801"/>
          </a:xfrm>
          <a:prstGeom prst="rect">
            <a:avLst/>
          </a:prstGeom>
          <a:ln w="12700">
            <a:miter lim="400000"/>
          </a:ln>
        </p:spPr>
        <p:txBody>
          <a:bodyPr wrap="none" lIns="0" tIns="0" rIns="0" bIns="0" anchor="b">
            <a:spAutoFit/>
          </a:bodyPr>
          <a:lstStyle>
            <a:lvl1pPr algn="r">
              <a:defRPr sz="1200">
                <a:solidFill>
                  <a:srgbClr val="41414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1pPr>
      <a:lvl2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2pPr>
      <a:lvl3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3pPr>
      <a:lvl4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4pPr>
      <a:lvl5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5pPr>
      <a:lvl6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6pPr>
      <a:lvl7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7pPr>
      <a:lvl8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8pPr>
      <a:lvl9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9pPr>
    </p:titleStyle>
    <p:bodyStyle>
      <a:lvl1pPr marL="438912" marR="0" indent="-320040" algn="l" defTabSz="914400" rtl="0" latinLnBrk="0">
        <a:lnSpc>
          <a:spcPct val="100000"/>
        </a:lnSpc>
        <a:spcBef>
          <a:spcPts val="0"/>
        </a:spcBef>
        <a:spcAft>
          <a:spcPts val="0"/>
        </a:spcAft>
        <a:buClr>
          <a:schemeClr val="accent1"/>
        </a:buClr>
        <a:buSzPct val="80000"/>
        <a:buFontTx/>
        <a:buChar char="◼"/>
        <a:tabLst/>
        <a:defRPr sz="3200" b="0" i="0" u="none" strike="noStrike" cap="none" spc="0" baseline="0">
          <a:solidFill>
            <a:srgbClr val="000000"/>
          </a:solidFill>
          <a:uFillTx/>
          <a:latin typeface="Corbel"/>
          <a:ea typeface="Corbel"/>
          <a:cs typeface="Corbel"/>
          <a:sym typeface="Corbel"/>
        </a:defRPr>
      </a:lvl1pPr>
      <a:lvl2pPr marL="770708" marR="0" indent="-313508" algn="l" defTabSz="914400" rtl="0" latinLnBrk="0">
        <a:lnSpc>
          <a:spcPct val="100000"/>
        </a:lnSpc>
        <a:spcBef>
          <a:spcPts val="0"/>
        </a:spcBef>
        <a:spcAft>
          <a:spcPts val="0"/>
        </a:spcAft>
        <a:buClr>
          <a:schemeClr val="accent1"/>
        </a:buClr>
        <a:buSzPct val="90000"/>
        <a:buFontTx/>
        <a:buChar char="▪"/>
        <a:tabLst/>
        <a:defRPr sz="3200" b="0" i="0" u="none" strike="noStrike" cap="none" spc="0" baseline="0">
          <a:solidFill>
            <a:srgbClr val="000000"/>
          </a:solidFill>
          <a:uFillTx/>
          <a:latin typeface="Corbel"/>
          <a:ea typeface="Corbel"/>
          <a:cs typeface="Corbel"/>
          <a:sym typeface="Corbel"/>
        </a:defRPr>
      </a:lvl2pPr>
      <a:lvl3pPr marL="1072896" marR="0" indent="-304800"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3pPr>
      <a:lvl4pPr marL="132588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4pPr>
      <a:lvl5pPr marL="1536191"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5pPr>
      <a:lvl6pPr marL="173736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6pPr>
      <a:lvl7pPr marL="1971039"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7pPr>
      <a:lvl8pPr marL="2172207"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8pPr>
      <a:lvl9pPr marL="2373375"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2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hyperlink" Target="http://en.wikipedia.org/wiki/Image:Jonquil_flowers_at_f5.jp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en.wikipedia.org/wiki/Image:Jonquil_flowers_at_f5.jpg" TargetMode="External"/><Relationship Id="rId5" Type="http://schemas.openxmlformats.org/officeDocument/2006/relationships/image" Target="../media/image32.jpeg"/><Relationship Id="rId4" Type="http://schemas.openxmlformats.org/officeDocument/2006/relationships/hyperlink" Target="http://en.wikipedia.org/wiki/Image:Jonquil_flowers_at_f32.jp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en.wikipedia.org/wiki/Oskar_Barnack"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8.jpe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93.jpeg"/></Relationships>
</file>

<file path=ppt/slides/_rels/slide7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Digital Image Processing 图像信息处理"/>
          <p:cNvSpPr txBox="1">
            <a:spLocks noGrp="1"/>
          </p:cNvSpPr>
          <p:nvPr>
            <p:ph type="title"/>
          </p:nvPr>
        </p:nvSpPr>
        <p:spPr>
          <a:xfrm>
            <a:off x="685800" y="3355847"/>
            <a:ext cx="8077200" cy="1673352"/>
          </a:xfrm>
          <a:prstGeom prst="rect">
            <a:avLst/>
          </a:prstGeom>
        </p:spPr>
        <p:txBody>
          <a:bodyPr/>
          <a:lstStyle/>
          <a:p>
            <a:pPr defTabSz="740663">
              <a:defRPr sz="3402"/>
            </a:pPr>
            <a:r>
              <a:t>Digital Image Processing</a:t>
            </a:r>
            <a:br/>
            <a:r>
              <a:t>图像信息处理</a:t>
            </a:r>
            <a:br/>
            <a:endParaRPr/>
          </a:p>
        </p:txBody>
      </p:sp>
      <p:sp>
        <p:nvSpPr>
          <p:cNvPr id="145" name="宋明黎…"/>
          <p:cNvSpPr txBox="1">
            <a:spLocks noGrp="1"/>
          </p:cNvSpPr>
          <p:nvPr>
            <p:ph type="body" sz="quarter" idx="1"/>
          </p:nvPr>
        </p:nvSpPr>
        <p:spPr>
          <a:prstGeom prst="rect">
            <a:avLst/>
          </a:prstGeom>
        </p:spPr>
        <p:txBody>
          <a:bodyPr/>
          <a:lstStyle/>
          <a:p>
            <a:pPr defTabSz="868680">
              <a:lnSpc>
                <a:spcPct val="90000"/>
              </a:lnSpc>
              <a:defRPr sz="1900"/>
            </a:pPr>
            <a:r>
              <a:rPr dirty="0" err="1">
                <a:latin typeface="+mj-lt"/>
                <a:ea typeface="+mj-ea"/>
                <a:cs typeface="+mj-cs"/>
                <a:sym typeface="Helvetica"/>
              </a:rPr>
              <a:t>宋明黎</a:t>
            </a:r>
            <a:endParaRPr dirty="0">
              <a:latin typeface="+mj-lt"/>
              <a:ea typeface="+mj-ea"/>
              <a:cs typeface="+mj-cs"/>
              <a:sym typeface="Helvetica"/>
            </a:endParaRPr>
          </a:p>
          <a:p>
            <a:pPr defTabSz="868680">
              <a:lnSpc>
                <a:spcPct val="90000"/>
              </a:lnSpc>
              <a:defRPr sz="1900"/>
            </a:pPr>
            <a:r>
              <a:rPr dirty="0" err="1"/>
              <a:t>brooksong@zju.edu.cn</a:t>
            </a:r>
            <a:endParaRPr dirty="0"/>
          </a:p>
          <a:p>
            <a:pPr defTabSz="868680">
              <a:lnSpc>
                <a:spcPct val="90000"/>
              </a:lnSpc>
              <a:defRPr sz="1900"/>
            </a:pPr>
            <a:r>
              <a:rPr dirty="0" err="1">
                <a:latin typeface="+mj-lt"/>
                <a:ea typeface="+mj-ea"/>
                <a:cs typeface="+mj-cs"/>
                <a:sym typeface="Helvetica"/>
              </a:rPr>
              <a:t>计算机学院</a:t>
            </a:r>
            <a:endParaRPr dirty="0">
              <a:latin typeface="+mj-lt"/>
              <a:ea typeface="+mj-ea"/>
              <a:cs typeface="+mj-cs"/>
              <a:sym typeface="Helvetica"/>
            </a:endParaRPr>
          </a:p>
          <a:p>
            <a:pPr defTabSz="868680">
              <a:lnSpc>
                <a:spcPct val="90000"/>
              </a:lnSpc>
              <a:defRPr sz="1900"/>
            </a:pPr>
            <a:r>
              <a:rPr dirty="0" err="1">
                <a:latin typeface="+mj-lt"/>
                <a:ea typeface="+mj-ea"/>
                <a:cs typeface="+mj-cs"/>
                <a:sym typeface="Helvetica"/>
              </a:rPr>
              <a:t>浙江大学</a:t>
            </a:r>
            <a:endParaRPr dirty="0">
              <a:latin typeface="+mj-lt"/>
              <a:ea typeface="+mj-ea"/>
              <a:cs typeface="+mj-cs"/>
              <a:sym typeface="Helvetica"/>
            </a:endParaRPr>
          </a:p>
          <a:p>
            <a:pPr defTabSz="868680">
              <a:lnSpc>
                <a:spcPct val="90000"/>
              </a:lnSpc>
              <a:defRPr sz="1900"/>
            </a:pPr>
            <a:r>
              <a:rPr dirty="0"/>
              <a:t>20</a:t>
            </a:r>
            <a:r>
              <a:rPr lang="en-US" altLang="zh-CN" dirty="0"/>
              <a:t>23</a:t>
            </a:r>
            <a:r>
              <a:rPr lang="zh-CN" altLang="en-US" dirty="0">
                <a:latin typeface="+mj-lt"/>
                <a:ea typeface="+mj-ea"/>
                <a:cs typeface="+mj-cs"/>
                <a:sym typeface="Helvetica"/>
              </a:rPr>
              <a:t>秋冬</a:t>
            </a:r>
            <a:r>
              <a:rPr dirty="0" err="1">
                <a:latin typeface="+mj-lt"/>
                <a:ea typeface="+mj-ea"/>
                <a:cs typeface="+mj-cs"/>
                <a:sym typeface="Helvetica"/>
              </a:rPr>
              <a:t>学期</a:t>
            </a:r>
            <a:r>
              <a:rPr dirty="0"/>
              <a:t> </a:t>
            </a:r>
          </a:p>
        </p:txBody>
      </p:sp>
      <p:sp>
        <p:nvSpPr>
          <p:cNvPr id="146" name="Mingli Song…"/>
          <p:cNvSpPr txBox="1"/>
          <p:nvPr/>
        </p:nvSpPr>
        <p:spPr>
          <a:xfrm>
            <a:off x="539551" y="5306415"/>
            <a:ext cx="8077201" cy="142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p>
            <a:pPr>
              <a:defRPr>
                <a:solidFill>
                  <a:srgbClr val="FFFFFF"/>
                </a:solidFill>
              </a:defRPr>
            </a:pPr>
            <a:r>
              <a:rPr dirty="0"/>
              <a:t>Mingli Song</a:t>
            </a:r>
            <a:endParaRPr sz="2000" dirty="0"/>
          </a:p>
          <a:p>
            <a:pPr>
              <a:defRPr>
                <a:solidFill>
                  <a:srgbClr val="FFFFFF"/>
                </a:solidFill>
              </a:defRPr>
            </a:pPr>
            <a:r>
              <a:rPr dirty="0"/>
              <a:t>College of Computer Science, Zhejiang University</a:t>
            </a:r>
            <a:endParaRPr sz="2000" dirty="0"/>
          </a:p>
          <a:p>
            <a:pPr>
              <a:defRPr>
                <a:solidFill>
                  <a:srgbClr val="FFFFFF"/>
                </a:solidFill>
              </a:defRPr>
            </a:pPr>
            <a:r>
              <a:rPr dirty="0" err="1"/>
              <a:t>brooksong@zju.edu.cn</a:t>
            </a:r>
            <a:endParaRPr sz="2000" dirty="0"/>
          </a:p>
          <a:p>
            <a:pPr>
              <a:defRPr>
                <a:solidFill>
                  <a:srgbClr val="FFFFFF"/>
                </a:solidFill>
              </a:defRPr>
            </a:pPr>
            <a:r>
              <a:rPr dirty="0"/>
              <a:t>http://</a:t>
            </a:r>
            <a:r>
              <a:rPr lang="en-US" altLang="zh-CN" dirty="0" err="1"/>
              <a:t>person</a:t>
            </a:r>
            <a:r>
              <a:rPr dirty="0" err="1"/>
              <a:t>.zju.edu.cn</a:t>
            </a:r>
            <a:r>
              <a:rPr dirty="0"/>
              <a:t>/</a:t>
            </a:r>
            <a:r>
              <a:rPr dirty="0" err="1"/>
              <a:t>msong</a:t>
            </a:r>
            <a:r>
              <a:rPr dirty="0"/>
              <a:t>/</a:t>
            </a:r>
            <a:endParaRPr sz="20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ourse schedule: chapter 5"/>
          <p:cNvSpPr txBox="1"/>
          <p:nvPr/>
        </p:nvSpPr>
        <p:spPr>
          <a:xfrm>
            <a:off x="457200" y="628174"/>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600">
                <a:solidFill>
                  <a:srgbClr val="FFC000"/>
                </a:solidFill>
              </a:defRPr>
            </a:lvl1pPr>
          </a:lstStyle>
          <a:p>
            <a:r>
              <a:t>Course schedule: chapter 5</a:t>
            </a:r>
          </a:p>
        </p:txBody>
      </p:sp>
      <p:sp>
        <p:nvSpPr>
          <p:cNvPr id="327" name="Image morphing…"/>
          <p:cNvSpPr txBox="1"/>
          <p:nvPr/>
        </p:nvSpPr>
        <p:spPr>
          <a:xfrm>
            <a:off x="457200" y="1600200"/>
            <a:ext cx="8229600" cy="3067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Image morphing</a:t>
            </a:r>
          </a:p>
          <a:p>
            <a:pPr marL="742950" lvl="1" indent="-285750">
              <a:spcBef>
                <a:spcPts val="500"/>
              </a:spcBef>
              <a:buSzPct val="100000"/>
              <a:buChar char="–"/>
              <a:defRPr sz="2400"/>
            </a:pPr>
            <a:r>
              <a:t>Image morphing basic</a:t>
            </a:r>
          </a:p>
          <a:p>
            <a:pPr marL="742950" lvl="1" indent="-285750">
              <a:spcBef>
                <a:spcPts val="500"/>
              </a:spcBef>
              <a:buSzPct val="100000"/>
              <a:buChar char="–"/>
              <a:defRPr sz="2400"/>
            </a:pPr>
            <a:r>
              <a:t>Static morphing</a:t>
            </a:r>
          </a:p>
          <a:p>
            <a:pPr marL="742950" lvl="1" indent="-285750">
              <a:spcBef>
                <a:spcPts val="500"/>
              </a:spcBef>
              <a:buSzPct val="100000"/>
              <a:buChar char="–"/>
              <a:defRPr sz="2400"/>
            </a:pPr>
            <a:r>
              <a:t>Dynamic morphing</a:t>
            </a:r>
          </a:p>
          <a:p>
            <a:pPr marL="742950" lvl="1" indent="-285750">
              <a:spcBef>
                <a:spcPts val="500"/>
              </a:spcBef>
              <a:buSzPct val="100000"/>
              <a:buChar char="–"/>
              <a:defRPr sz="2400"/>
            </a:pPr>
            <a:r>
              <a:t>Feature point based morphing</a:t>
            </a:r>
          </a:p>
          <a:p>
            <a:pPr marL="742950" lvl="1" indent="-285750">
              <a:spcBef>
                <a:spcPts val="500"/>
              </a:spcBef>
              <a:buSzPct val="100000"/>
              <a:buChar char="–"/>
              <a:defRPr sz="2400"/>
            </a:pPr>
            <a:r>
              <a:t>Grid based morphing</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ourse schedule: chapter 6"/>
          <p:cNvSpPr txBox="1"/>
          <p:nvPr/>
        </p:nvSpPr>
        <p:spPr>
          <a:xfrm>
            <a:off x="457200" y="628174"/>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600">
                <a:solidFill>
                  <a:srgbClr val="FFC000"/>
                </a:solidFill>
              </a:defRPr>
            </a:lvl1pPr>
          </a:lstStyle>
          <a:p>
            <a:r>
              <a:t>Course schedule: chapter 6</a:t>
            </a:r>
          </a:p>
        </p:txBody>
      </p:sp>
      <p:sp>
        <p:nvSpPr>
          <p:cNvPr id="330" name="Image convolution…"/>
          <p:cNvSpPr txBox="1"/>
          <p:nvPr/>
        </p:nvSpPr>
        <p:spPr>
          <a:xfrm>
            <a:off x="457200" y="1600200"/>
            <a:ext cx="8229600" cy="218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Image convolution</a:t>
            </a:r>
          </a:p>
          <a:p>
            <a:pPr marL="742950" lvl="1" indent="-285750">
              <a:spcBef>
                <a:spcPts val="500"/>
              </a:spcBef>
              <a:buSzPct val="100000"/>
              <a:buChar char="–"/>
              <a:defRPr sz="2400"/>
            </a:pPr>
            <a:r>
              <a:t>1-D convolution</a:t>
            </a:r>
          </a:p>
          <a:p>
            <a:pPr marL="742950" lvl="1" indent="-285750">
              <a:spcBef>
                <a:spcPts val="500"/>
              </a:spcBef>
              <a:buSzPct val="100000"/>
              <a:buChar char="–"/>
              <a:defRPr sz="2400"/>
            </a:pPr>
            <a:r>
              <a:t>Property of convolution</a:t>
            </a:r>
          </a:p>
          <a:p>
            <a:pPr marL="742950" lvl="1" indent="-285750">
              <a:spcBef>
                <a:spcPts val="500"/>
              </a:spcBef>
              <a:buSzPct val="100000"/>
              <a:buChar char="–"/>
              <a:defRPr sz="2400"/>
            </a:pPr>
            <a:r>
              <a:t>Discrete convolution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ourse schedule: chapter 7"/>
          <p:cNvSpPr txBox="1"/>
          <p:nvPr/>
        </p:nvSpPr>
        <p:spPr>
          <a:xfrm>
            <a:off x="457200" y="628174"/>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600">
                <a:solidFill>
                  <a:srgbClr val="FFC000"/>
                </a:solidFill>
              </a:defRPr>
            </a:lvl1pPr>
          </a:lstStyle>
          <a:p>
            <a:r>
              <a:t>Course schedule: chapter 7</a:t>
            </a:r>
          </a:p>
        </p:txBody>
      </p:sp>
      <p:sp>
        <p:nvSpPr>
          <p:cNvPr id="333" name="Image filtering…"/>
          <p:cNvSpPr txBox="1"/>
          <p:nvPr/>
        </p:nvSpPr>
        <p:spPr>
          <a:xfrm>
            <a:off x="457200" y="1600200"/>
            <a:ext cx="8229600" cy="2625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Image filtering</a:t>
            </a:r>
          </a:p>
          <a:p>
            <a:pPr marL="742950" lvl="1" indent="-285750">
              <a:spcBef>
                <a:spcPts val="500"/>
              </a:spcBef>
              <a:buSzPct val="100000"/>
              <a:buChar char="–"/>
              <a:defRPr sz="2400"/>
            </a:pPr>
            <a:r>
              <a:t>Smoothing</a:t>
            </a:r>
          </a:p>
          <a:p>
            <a:pPr marL="742950" lvl="1" indent="-285750">
              <a:spcBef>
                <a:spcPts val="500"/>
              </a:spcBef>
              <a:buSzPct val="100000"/>
              <a:buChar char="–"/>
              <a:defRPr sz="2400"/>
            </a:pPr>
            <a:r>
              <a:t>Sharpening</a:t>
            </a:r>
          </a:p>
          <a:p>
            <a:pPr marL="742950" lvl="1" indent="-285750">
              <a:spcBef>
                <a:spcPts val="500"/>
              </a:spcBef>
              <a:buSzPct val="100000"/>
              <a:buChar char="–"/>
              <a:defRPr sz="2400"/>
            </a:pPr>
            <a:r>
              <a:t>Bilateral filter</a:t>
            </a:r>
          </a:p>
          <a:p>
            <a:pPr marL="742950" lvl="1" indent="-285750">
              <a:spcBef>
                <a:spcPts val="500"/>
              </a:spcBef>
              <a:buSzPct val="100000"/>
              <a:buChar char="–"/>
              <a:defRPr sz="2400"/>
            </a:pPr>
            <a:r>
              <a:t>Guided filter (Optional)</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ourse schedule: chapter 8"/>
          <p:cNvSpPr txBox="1"/>
          <p:nvPr/>
        </p:nvSpPr>
        <p:spPr>
          <a:xfrm>
            <a:off x="457200" y="628174"/>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600">
                <a:solidFill>
                  <a:srgbClr val="FFC000"/>
                </a:solidFill>
              </a:defRPr>
            </a:lvl1pPr>
          </a:lstStyle>
          <a:p>
            <a:r>
              <a:t>Course schedule: chapter 8</a:t>
            </a:r>
          </a:p>
        </p:txBody>
      </p:sp>
      <p:sp>
        <p:nvSpPr>
          <p:cNvPr id="336" name="Fourier transform…"/>
          <p:cNvSpPr txBox="1"/>
          <p:nvPr/>
        </p:nvSpPr>
        <p:spPr>
          <a:xfrm>
            <a:off x="457200" y="1600200"/>
            <a:ext cx="8229600" cy="4373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Fourier transform</a:t>
            </a:r>
          </a:p>
          <a:p>
            <a:pPr marL="742950" lvl="1" indent="-285750">
              <a:spcBef>
                <a:spcPts val="500"/>
              </a:spcBef>
              <a:buSzPct val="100000"/>
              <a:buChar char="–"/>
              <a:defRPr sz="2400"/>
            </a:pPr>
            <a:r>
              <a:t>Fourier and his work</a:t>
            </a:r>
          </a:p>
          <a:p>
            <a:pPr marL="742950" lvl="1" indent="-285750">
              <a:spcBef>
                <a:spcPts val="500"/>
              </a:spcBef>
              <a:buSzPct val="100000"/>
              <a:buChar char="–"/>
              <a:defRPr sz="2400"/>
            </a:pPr>
            <a:r>
              <a:t>Background of Fourier transform</a:t>
            </a:r>
          </a:p>
          <a:p>
            <a:pPr marL="742950" lvl="1" indent="-285750">
              <a:spcBef>
                <a:spcPts val="500"/>
              </a:spcBef>
              <a:buSzPct val="100000"/>
              <a:buChar char="–"/>
              <a:defRPr sz="2400"/>
            </a:pPr>
            <a:r>
              <a:t>Fourier transform</a:t>
            </a:r>
          </a:p>
          <a:p>
            <a:pPr marL="742950" lvl="1" indent="-285750">
              <a:spcBef>
                <a:spcPts val="500"/>
              </a:spcBef>
              <a:buSzPct val="100000"/>
              <a:buChar char="–"/>
              <a:defRPr sz="2400"/>
            </a:pPr>
            <a:r>
              <a:t>Discrete Fourier transform (1D)</a:t>
            </a:r>
          </a:p>
          <a:p>
            <a:pPr marL="742950" lvl="1" indent="-285750">
              <a:spcBef>
                <a:spcPts val="500"/>
              </a:spcBef>
              <a:buSzPct val="100000"/>
              <a:buChar char="–"/>
              <a:defRPr sz="2400"/>
            </a:pPr>
            <a:r>
              <a:t>FFT</a:t>
            </a:r>
          </a:p>
          <a:p>
            <a:pPr marL="742950" lvl="1" indent="-285750">
              <a:spcBef>
                <a:spcPts val="500"/>
              </a:spcBef>
              <a:buSzPct val="100000"/>
              <a:buChar char="–"/>
              <a:defRPr sz="2400"/>
            </a:pPr>
            <a:r>
              <a:t>FFT in Matlab</a:t>
            </a:r>
          </a:p>
          <a:p>
            <a:pPr marL="742950" lvl="1" indent="-285750">
              <a:spcBef>
                <a:spcPts val="500"/>
              </a:spcBef>
              <a:buSzPct val="100000"/>
              <a:buChar char="–"/>
              <a:defRPr sz="2400"/>
            </a:pPr>
            <a:r>
              <a:t>2D Fourier transform</a:t>
            </a:r>
          </a:p>
          <a:p>
            <a:pPr marL="742950" lvl="1" indent="-285750">
              <a:spcBef>
                <a:spcPts val="400"/>
              </a:spcBef>
              <a:buSzPct val="100000"/>
              <a:buChar char="–"/>
              <a:defRPr sz="2400"/>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ourse schedule: chapter 9"/>
          <p:cNvSpPr txBox="1"/>
          <p:nvPr/>
        </p:nvSpPr>
        <p:spPr>
          <a:xfrm>
            <a:off x="457200" y="628174"/>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600">
                <a:solidFill>
                  <a:srgbClr val="FFC000"/>
                </a:solidFill>
              </a:defRPr>
            </a:lvl1pPr>
          </a:lstStyle>
          <a:p>
            <a:r>
              <a:t>Course schedule: chapter 9</a:t>
            </a:r>
          </a:p>
        </p:txBody>
      </p:sp>
      <p:sp>
        <p:nvSpPr>
          <p:cNvPr id="339" name="Image feature…"/>
          <p:cNvSpPr txBox="1"/>
          <p:nvPr/>
        </p:nvSpPr>
        <p:spPr>
          <a:xfrm>
            <a:off x="457200" y="1600200"/>
            <a:ext cx="8229600" cy="260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Image feature</a:t>
            </a:r>
          </a:p>
          <a:p>
            <a:pPr marL="742950" lvl="1" indent="-285750">
              <a:spcBef>
                <a:spcPts val="500"/>
              </a:spcBef>
              <a:buSzPct val="100000"/>
              <a:buChar char="–"/>
              <a:defRPr sz="2400"/>
            </a:pPr>
            <a:r>
              <a:t>SIFT</a:t>
            </a:r>
          </a:p>
          <a:p>
            <a:pPr marL="742950" lvl="1" indent="-285750">
              <a:spcBef>
                <a:spcPts val="500"/>
              </a:spcBef>
              <a:buSzPct val="100000"/>
              <a:buChar char="–"/>
              <a:defRPr sz="2400"/>
            </a:pPr>
            <a:r>
              <a:t>SURF</a:t>
            </a:r>
          </a:p>
          <a:p>
            <a:pPr marL="742950" lvl="1" indent="-285750">
              <a:spcBef>
                <a:spcPts val="500"/>
              </a:spcBef>
              <a:buSzPct val="100000"/>
              <a:buChar char="–"/>
              <a:defRPr sz="2400"/>
            </a:pPr>
            <a:r>
              <a:t>Deep feature</a:t>
            </a:r>
          </a:p>
          <a:p>
            <a:pPr marL="742950" lvl="1" indent="-285750">
              <a:spcBef>
                <a:spcPts val="400"/>
              </a:spcBef>
              <a:buSzPct val="100000"/>
              <a:buChar char="–"/>
              <a:defRPr sz="2400"/>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ourse schedule"/>
          <p:cNvSpPr txBox="1">
            <a:spLocks noGrp="1"/>
          </p:cNvSpPr>
          <p:nvPr>
            <p:ph type="title"/>
          </p:nvPr>
        </p:nvSpPr>
        <p:spPr>
          <a:prstGeom prst="rect">
            <a:avLst/>
          </a:prstGeom>
        </p:spPr>
        <p:txBody>
          <a:bodyPr/>
          <a:lstStyle/>
          <a:p>
            <a:r>
              <a:t>Course schedule</a:t>
            </a:r>
          </a:p>
        </p:txBody>
      </p:sp>
      <p:sp>
        <p:nvSpPr>
          <p:cNvPr id="342" name="2 class hours/week*16: lectures…"/>
          <p:cNvSpPr txBox="1">
            <a:spLocks noGrp="1"/>
          </p:cNvSpPr>
          <p:nvPr>
            <p:ph type="body" idx="1"/>
          </p:nvPr>
        </p:nvSpPr>
        <p:spPr>
          <a:prstGeom prst="rect">
            <a:avLst/>
          </a:prstGeom>
        </p:spPr>
        <p:txBody>
          <a:bodyPr/>
          <a:lstStyle/>
          <a:p>
            <a:r>
              <a:t>2 class hours/week*16: lectures</a:t>
            </a:r>
          </a:p>
          <a:p>
            <a:r>
              <a:t>2 class hours/even week*8: experiments</a:t>
            </a:r>
          </a:p>
          <a:p>
            <a:pPr marL="731519" lvl="1" indent="-274319">
              <a:spcBef>
                <a:spcPts val="600"/>
              </a:spcBef>
              <a:buClr>
                <a:schemeClr val="accent2"/>
              </a:buClr>
              <a:defRPr sz="2800"/>
            </a:pPr>
            <a:r>
              <a:t>Could be done at home</a:t>
            </a:r>
          </a:p>
          <a:p>
            <a:r>
              <a:t>Course review will be given at the last lesson</a:t>
            </a:r>
          </a:p>
          <a:p>
            <a:r>
              <a:t>Programming language: c/c++</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Assignment-1"/>
          <p:cNvSpPr txBox="1">
            <a:spLocks noGrp="1"/>
          </p:cNvSpPr>
          <p:nvPr>
            <p:ph type="title"/>
          </p:nvPr>
        </p:nvSpPr>
        <p:spPr>
          <a:prstGeom prst="rect">
            <a:avLst/>
          </a:prstGeom>
        </p:spPr>
        <p:txBody>
          <a:bodyPr/>
          <a:lstStyle/>
          <a:p>
            <a:r>
              <a:t>Assignment-1</a:t>
            </a:r>
          </a:p>
        </p:txBody>
      </p:sp>
      <p:sp>
        <p:nvSpPr>
          <p:cNvPr id="397" name="Read a color bmp;…"/>
          <p:cNvSpPr txBox="1">
            <a:spLocks noGrp="1"/>
          </p:cNvSpPr>
          <p:nvPr>
            <p:ph type="body" idx="1"/>
          </p:nvPr>
        </p:nvSpPr>
        <p:spPr>
          <a:prstGeom prst="rect">
            <a:avLst/>
          </a:prstGeom>
        </p:spPr>
        <p:txBody>
          <a:bodyPr/>
          <a:lstStyle/>
          <a:p>
            <a:r>
              <a:t>Read a color bmp;</a:t>
            </a:r>
          </a:p>
          <a:p>
            <a:r>
              <a:t>RGB-&gt;YUV;</a:t>
            </a:r>
          </a:p>
          <a:p>
            <a:r>
              <a:t>Color to gray: gray=Y in YUV color space;</a:t>
            </a:r>
          </a:p>
          <a:p>
            <a:r>
              <a:t>Rearrange gray intensity to lie between [0,255];</a:t>
            </a:r>
          </a:p>
          <a:p>
            <a:r>
              <a:t>Write a grayscale bmp;</a:t>
            </a:r>
          </a:p>
          <a:p>
            <a:r>
              <a:t>Change the luminance value Y;</a:t>
            </a:r>
          </a:p>
          <a:p>
            <a:r>
              <a:t>YUV-&gt;RGB;</a:t>
            </a:r>
          </a:p>
          <a:p>
            <a:r>
              <a:t>Write a color bmp.</a:t>
            </a:r>
          </a:p>
        </p:txBody>
      </p:sp>
    </p:spTree>
    <p:extLst>
      <p:ext uri="{BB962C8B-B14F-4D97-AF65-F5344CB8AC3E}">
        <p14:creationId xmlns:p14="http://schemas.microsoft.com/office/powerpoint/2010/main" val="337212253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Evaluation"/>
          <p:cNvSpPr txBox="1">
            <a:spLocks noGrp="1"/>
          </p:cNvSpPr>
          <p:nvPr>
            <p:ph type="title"/>
          </p:nvPr>
        </p:nvSpPr>
        <p:spPr>
          <a:prstGeom prst="rect">
            <a:avLst/>
          </a:prstGeom>
        </p:spPr>
        <p:txBody>
          <a:bodyPr/>
          <a:lstStyle/>
          <a:p>
            <a:r>
              <a:t>Evaluation</a:t>
            </a:r>
          </a:p>
        </p:txBody>
      </p:sp>
      <p:sp>
        <p:nvSpPr>
          <p:cNvPr id="345" name="Exam: 60%, close-book exam…"/>
          <p:cNvSpPr txBox="1">
            <a:spLocks noGrp="1"/>
          </p:cNvSpPr>
          <p:nvPr>
            <p:ph type="body" idx="1"/>
          </p:nvPr>
        </p:nvSpPr>
        <p:spPr>
          <a:prstGeom prst="rect">
            <a:avLst/>
          </a:prstGeom>
        </p:spPr>
        <p:txBody>
          <a:bodyPr/>
          <a:lstStyle/>
          <a:p>
            <a:r>
              <a:t>Exam: 60%, close-book exam</a:t>
            </a:r>
          </a:p>
          <a:p>
            <a:r>
              <a:t>Homework: 40% </a:t>
            </a:r>
          </a:p>
        </p:txBody>
      </p:sp>
      <p:sp>
        <p:nvSpPr>
          <p:cNvPr id="346" name="Plagiarism--&gt;0"/>
          <p:cNvSpPr txBox="1"/>
          <p:nvPr/>
        </p:nvSpPr>
        <p:spPr>
          <a:xfrm>
            <a:off x="1187624" y="3573016"/>
            <a:ext cx="6408712"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b="1">
                <a:solidFill>
                  <a:srgbClr val="FF0000"/>
                </a:solidFill>
                <a:latin typeface="+mj-lt"/>
                <a:ea typeface="+mj-ea"/>
                <a:cs typeface="+mj-cs"/>
                <a:sym typeface="Helvetica"/>
              </a:defRPr>
            </a:lvl1pPr>
          </a:lstStyle>
          <a:p>
            <a:r>
              <a:t>Plagiarism--&gt;0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346"/>
                                        </p:tgtEl>
                                        <p:attrNameLst>
                                          <p:attrName>style.visibility</p:attrName>
                                        </p:attrNameLst>
                                      </p:cBhvr>
                                      <p:to>
                                        <p:strVal val="visible"/>
                                      </p:to>
                                    </p:set>
                                    <p:anim calcmode="lin" valueType="num">
                                      <p:cBhvr>
                                        <p:cTn id="7" dur="1822" fill="hold"/>
                                        <p:tgtEl>
                                          <p:spTgt spid="346"/>
                                        </p:tgtEl>
                                        <p:attrNameLst>
                                          <p:attrName>ppt_x</p:attrName>
                                        </p:attrNameLst>
                                      </p:cBhvr>
                                      <p:tavLst>
                                        <p:tav tm="0">
                                          <p:val>
                                            <p:strVal val="#ppt_x"/>
                                          </p:val>
                                        </p:tav>
                                        <p:tav tm="100000">
                                          <p:val>
                                            <p:strVal val="#ppt_x"/>
                                          </p:val>
                                        </p:tav>
                                      </p:tavLst>
                                    </p:anim>
                                    <p:anim calcmode="lin" valueType="num">
                                      <p:cBhvr>
                                        <p:cTn id="8" dur="1822" fill="hold"/>
                                        <p:tgtEl>
                                          <p:spTgt spid="3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Main content"/>
          <p:cNvSpPr txBox="1">
            <a:spLocks noGrp="1"/>
          </p:cNvSpPr>
          <p:nvPr>
            <p:ph type="title"/>
          </p:nvPr>
        </p:nvSpPr>
        <p:spPr>
          <a:xfrm>
            <a:off x="395288" y="260350"/>
            <a:ext cx="8229601" cy="941388"/>
          </a:xfrm>
          <a:prstGeom prst="rect">
            <a:avLst/>
          </a:prstGeom>
        </p:spPr>
        <p:txBody>
          <a:bodyPr/>
          <a:lstStyle>
            <a:lvl1pPr>
              <a:defRPr sz="3600"/>
            </a:lvl1pPr>
          </a:lstStyle>
          <a:p>
            <a:r>
              <a:rPr dirty="0"/>
              <a:t>Main content</a:t>
            </a:r>
          </a:p>
        </p:txBody>
      </p:sp>
      <p:sp>
        <p:nvSpPr>
          <p:cNvPr id="161" name="Basic principle of imaging…"/>
          <p:cNvSpPr txBox="1">
            <a:spLocks noGrp="1"/>
          </p:cNvSpPr>
          <p:nvPr>
            <p:ph type="body" idx="1"/>
          </p:nvPr>
        </p:nvSpPr>
        <p:spPr>
          <a:xfrm>
            <a:off x="539551" y="1628799"/>
            <a:ext cx="8229601" cy="4525964"/>
          </a:xfrm>
          <a:prstGeom prst="rect">
            <a:avLst/>
          </a:prstGeom>
        </p:spPr>
        <p:txBody>
          <a:bodyPr>
            <a:normAutofit/>
          </a:bodyPr>
          <a:lstStyle/>
          <a:p>
            <a:pPr>
              <a:lnSpc>
                <a:spcPct val="90000"/>
              </a:lnSpc>
              <a:defRPr sz="2500">
                <a:solidFill>
                  <a:srgbClr val="FF2600"/>
                </a:solidFill>
              </a:defRPr>
            </a:pPr>
            <a:r>
              <a:rPr lang="en-US" altLang="zh-CN" dirty="0"/>
              <a:t>Representation of grayscale image and color image</a:t>
            </a:r>
            <a:endParaRPr lang="en-US" altLang="zh-CN" sz="2800" dirty="0"/>
          </a:p>
          <a:p>
            <a:pPr>
              <a:lnSpc>
                <a:spcPct val="90000"/>
              </a:lnSpc>
              <a:defRPr sz="2500">
                <a:solidFill>
                  <a:srgbClr val="FF2600"/>
                </a:solidFill>
              </a:defRPr>
            </a:pPr>
            <a:r>
              <a:rPr lang="en-US" altLang="zh-CN" dirty="0"/>
              <a:t>Image format and R/W</a:t>
            </a:r>
            <a:endParaRPr lang="en-US" dirty="0"/>
          </a:p>
          <a:p>
            <a:pPr>
              <a:lnSpc>
                <a:spcPct val="90000"/>
              </a:lnSpc>
              <a:defRPr sz="2500">
                <a:solidFill>
                  <a:srgbClr val="FF2600"/>
                </a:solidFill>
              </a:defRPr>
            </a:pPr>
            <a:r>
              <a:rPr dirty="0"/>
              <a:t>Basic principle of imaging</a:t>
            </a:r>
            <a:endParaRPr sz="2900" dirty="0"/>
          </a:p>
          <a:p>
            <a:pPr>
              <a:lnSpc>
                <a:spcPct val="90000"/>
              </a:lnSpc>
              <a:defRPr sz="2500">
                <a:solidFill>
                  <a:srgbClr val="FF2600"/>
                </a:solidFill>
              </a:defRPr>
            </a:pPr>
            <a:r>
              <a:rPr dirty="0"/>
              <a:t>Physical meaning of color and color vision</a:t>
            </a:r>
            <a:endParaRPr sz="2900" dirty="0"/>
          </a:p>
          <a:p>
            <a:pPr>
              <a:lnSpc>
                <a:spcPct val="90000"/>
              </a:lnSpc>
              <a:defRPr sz="2500">
                <a:solidFill>
                  <a:srgbClr val="FF2600"/>
                </a:solidFill>
              </a:defRPr>
            </a:pPr>
            <a:r>
              <a:rPr dirty="0"/>
              <a:t>Color space: definition and transformation</a:t>
            </a:r>
            <a:endParaRPr sz="2800" dirty="0"/>
          </a:p>
          <a:p>
            <a:pPr>
              <a:lnSpc>
                <a:spcPct val="90000"/>
              </a:lnSpc>
              <a:defRPr sz="2500"/>
            </a:pPr>
            <a:r>
              <a:rPr dirty="0"/>
              <a:t>Data structure of image processing</a:t>
            </a:r>
            <a:endParaRPr sz="2800" dirty="0"/>
          </a:p>
          <a:p>
            <a:pPr>
              <a:lnSpc>
                <a:spcPct val="90000"/>
              </a:lnSpc>
              <a:defRPr sz="2500"/>
            </a:pPr>
            <a:r>
              <a:rPr dirty="0"/>
              <a:t>Programming for image processing</a:t>
            </a:r>
            <a:endParaRPr sz="2800" dirty="0"/>
          </a:p>
          <a:p>
            <a:pPr marL="731519" lvl="1" indent="-274319">
              <a:lnSpc>
                <a:spcPct val="90000"/>
              </a:lnSpc>
              <a:spcBef>
                <a:spcPts val="500"/>
              </a:spcBef>
              <a:buClr>
                <a:srgbClr val="60B5CC"/>
              </a:buClr>
              <a:defRPr sz="2200"/>
            </a:pPr>
            <a:r>
              <a:rPr dirty="0"/>
              <a:t>Understanding image in computer</a:t>
            </a:r>
            <a:endParaRPr sz="2400" dirty="0"/>
          </a:p>
          <a:p>
            <a:pPr marL="731519" lvl="1" indent="-274319">
              <a:lnSpc>
                <a:spcPct val="90000"/>
              </a:lnSpc>
              <a:spcBef>
                <a:spcPts val="500"/>
              </a:spcBef>
              <a:buClr>
                <a:srgbClr val="60B5CC"/>
              </a:buClr>
              <a:defRPr sz="2200"/>
            </a:pPr>
            <a:r>
              <a:rPr dirty="0"/>
              <a:t>Access DIB: brief introduction of typical APIs</a:t>
            </a:r>
            <a:endParaRPr sz="2400" dirty="0"/>
          </a:p>
          <a:p>
            <a:pPr marL="731519" lvl="1" indent="-274319">
              <a:lnSpc>
                <a:spcPct val="90000"/>
              </a:lnSpc>
              <a:spcBef>
                <a:spcPts val="500"/>
              </a:spcBef>
              <a:buClr>
                <a:srgbClr val="60B5CC"/>
              </a:buClr>
              <a:defRPr sz="2200"/>
            </a:pPr>
            <a:r>
              <a:rPr dirty="0"/>
              <a:t>Visual C++ programming interface and code example</a:t>
            </a:r>
            <a:endParaRPr sz="2400" dirty="0"/>
          </a:p>
          <a:p>
            <a:pPr marL="731519" lvl="1" indent="-274319">
              <a:lnSpc>
                <a:spcPct val="90000"/>
              </a:lnSpc>
              <a:spcBef>
                <a:spcPts val="500"/>
              </a:spcBef>
              <a:buClr>
                <a:srgbClr val="60B5CC"/>
              </a:buClr>
              <a:defRPr sz="2200"/>
            </a:pPr>
            <a:r>
              <a:rPr dirty="0"/>
              <a:t>Image processing functions in </a:t>
            </a:r>
            <a:r>
              <a:rPr dirty="0" err="1"/>
              <a:t>Matlab</a:t>
            </a:r>
            <a:endParaRPr sz="2400" dirty="0"/>
          </a:p>
          <a:p>
            <a:pPr>
              <a:lnSpc>
                <a:spcPct val="90000"/>
              </a:lnSpc>
              <a:defRPr sz="2500"/>
            </a:pPr>
            <a:r>
              <a:rPr dirty="0"/>
              <a:t>Popular image processing software</a:t>
            </a:r>
          </a:p>
        </p:txBody>
      </p:sp>
    </p:spTree>
    <p:extLst>
      <p:ext uri="{BB962C8B-B14F-4D97-AF65-F5344CB8AC3E}">
        <p14:creationId xmlns:p14="http://schemas.microsoft.com/office/powerpoint/2010/main" val="5653295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Digital image representation"/>
          <p:cNvSpPr txBox="1">
            <a:spLocks noGrp="1"/>
          </p:cNvSpPr>
          <p:nvPr>
            <p:ph type="title"/>
          </p:nvPr>
        </p:nvSpPr>
        <p:spPr>
          <a:prstGeom prst="rect">
            <a:avLst/>
          </a:prstGeom>
        </p:spPr>
        <p:txBody>
          <a:bodyPr/>
          <a:lstStyle>
            <a:lvl1pPr>
              <a:defRPr sz="3600"/>
            </a:lvl1pPr>
          </a:lstStyle>
          <a:p>
            <a:r>
              <a:t>Digital image representation</a:t>
            </a:r>
          </a:p>
        </p:txBody>
      </p:sp>
      <p:sp>
        <p:nvSpPr>
          <p:cNvPr id="333" name="Digital image can be represented as a 2D array or matrix…"/>
          <p:cNvSpPr txBox="1">
            <a:spLocks noGrp="1"/>
          </p:cNvSpPr>
          <p:nvPr>
            <p:ph type="body" idx="1"/>
          </p:nvPr>
        </p:nvSpPr>
        <p:spPr>
          <a:prstGeom prst="rect">
            <a:avLst/>
          </a:prstGeom>
        </p:spPr>
        <p:txBody>
          <a:bodyPr/>
          <a:lstStyle/>
          <a:p>
            <a:pPr>
              <a:defRPr sz="2400"/>
            </a:pPr>
            <a:r>
              <a:t>Digital image can be represented as a 2D array or matrix</a:t>
            </a:r>
          </a:p>
          <a:p>
            <a:pPr>
              <a:defRPr sz="2400"/>
            </a:pPr>
            <a:r>
              <a:t>Each pixel in a grayscale image is represented by a byte (8 bits), which covers 256 degrees by [0..255]</a:t>
            </a:r>
          </a:p>
          <a:p>
            <a:pPr>
              <a:defRPr sz="2400"/>
            </a:pPr>
            <a:r>
              <a:t>Each pixel in a color image is represented by 3 bytes (24 bits), which are for R (red), G (Green) and B (Blue), respectively.</a:t>
            </a:r>
          </a:p>
        </p:txBody>
      </p:sp>
      <p:pic>
        <p:nvPicPr>
          <p:cNvPr id="334" name="image28.png" descr="image28.png"/>
          <p:cNvPicPr>
            <a:picLocks noChangeAspect="1"/>
          </p:cNvPicPr>
          <p:nvPr/>
        </p:nvPicPr>
        <p:blipFill>
          <a:blip r:embed="rId3">
            <a:extLst/>
          </a:blip>
          <a:stretch>
            <a:fillRect/>
          </a:stretch>
        </p:blipFill>
        <p:spPr>
          <a:xfrm>
            <a:off x="900112" y="5661693"/>
            <a:ext cx="4019551" cy="1085851"/>
          </a:xfrm>
          <a:prstGeom prst="rect">
            <a:avLst/>
          </a:prstGeom>
          <a:ln>
            <a:solidFill>
              <a:srgbClr val="000000"/>
            </a:solidFill>
            <a:miter lim="400000"/>
          </a:ln>
        </p:spPr>
      </p:pic>
      <p:pic>
        <p:nvPicPr>
          <p:cNvPr id="335" name="image29.png" descr="image29.png"/>
          <p:cNvPicPr>
            <a:picLocks noChangeAspect="1"/>
          </p:cNvPicPr>
          <p:nvPr/>
        </p:nvPicPr>
        <p:blipFill>
          <a:blip r:embed="rId4">
            <a:extLst/>
          </a:blip>
          <a:stretch>
            <a:fillRect/>
          </a:stretch>
        </p:blipFill>
        <p:spPr>
          <a:xfrm>
            <a:off x="900112" y="4431381"/>
            <a:ext cx="4019551" cy="1085851"/>
          </a:xfrm>
          <a:prstGeom prst="rect">
            <a:avLst/>
          </a:prstGeom>
          <a:ln>
            <a:solidFill>
              <a:srgbClr val="000000"/>
            </a:solidFill>
            <a:miter lim="400000"/>
          </a:ln>
        </p:spPr>
      </p:pic>
      <p:grpSp>
        <p:nvGrpSpPr>
          <p:cNvPr id="339" name="成组"/>
          <p:cNvGrpSpPr/>
          <p:nvPr/>
        </p:nvGrpSpPr>
        <p:grpSpPr>
          <a:xfrm>
            <a:off x="4572429" y="4286918"/>
            <a:ext cx="4464066" cy="441603"/>
            <a:chOff x="0" y="0"/>
            <a:chExt cx="4464065" cy="441601"/>
          </a:xfrm>
        </p:grpSpPr>
        <p:sp>
          <p:nvSpPr>
            <p:cNvPr id="336" name="矩形"/>
            <p:cNvSpPr/>
            <p:nvPr/>
          </p:nvSpPr>
          <p:spPr>
            <a:xfrm>
              <a:off x="1079069" y="0"/>
              <a:ext cx="3384997" cy="431800"/>
            </a:xfrm>
            <a:prstGeom prst="rect">
              <a:avLst/>
            </a:prstGeom>
            <a:solidFill>
              <a:srgbClr val="F0AD00"/>
            </a:solidFill>
            <a:ln w="12700" cap="flat">
              <a:noFill/>
              <a:miter lim="400000"/>
            </a:ln>
            <a:effectLst/>
          </p:spPr>
          <p:txBody>
            <a:bodyPr wrap="square" lIns="45719" tIns="45719" rIns="45719" bIns="45719" numCol="1" anchor="ctr">
              <a:noAutofit/>
            </a:bodyPr>
            <a:lstStyle/>
            <a:p>
              <a:pPr algn="ctr"/>
              <a:endParaRPr/>
            </a:p>
          </p:txBody>
        </p:sp>
        <p:sp>
          <p:nvSpPr>
            <p:cNvPr id="337" name="线条"/>
            <p:cNvSpPr/>
            <p:nvPr/>
          </p:nvSpPr>
          <p:spPr>
            <a:xfrm flipH="1">
              <a:off x="-1" y="114305"/>
              <a:ext cx="940996" cy="327297"/>
            </a:xfrm>
            <a:prstGeom prst="line">
              <a:avLst/>
            </a:prstGeom>
            <a:noFill/>
            <a:ln w="9525" cap="flat">
              <a:solidFill>
                <a:srgbClr val="000000"/>
              </a:solidFill>
              <a:prstDash val="solid"/>
              <a:miter lim="400000"/>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338" name="GrayImage[385][40] = 240"/>
            <p:cNvSpPr/>
            <p:nvPr/>
          </p:nvSpPr>
          <p:spPr>
            <a:xfrm>
              <a:off x="1079069" y="0"/>
              <a:ext cx="3384997" cy="3708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GrayImage[385][40] = 240</a:t>
              </a:r>
            </a:p>
          </p:txBody>
        </p:sp>
      </p:grpSp>
      <p:grpSp>
        <p:nvGrpSpPr>
          <p:cNvPr id="343" name="成组"/>
          <p:cNvGrpSpPr/>
          <p:nvPr/>
        </p:nvGrpSpPr>
        <p:grpSpPr>
          <a:xfrm>
            <a:off x="4583072" y="5517231"/>
            <a:ext cx="4453425" cy="936105"/>
            <a:chOff x="0" y="0"/>
            <a:chExt cx="4453423" cy="936104"/>
          </a:xfrm>
        </p:grpSpPr>
        <p:sp>
          <p:nvSpPr>
            <p:cNvPr id="340" name="矩形"/>
            <p:cNvSpPr/>
            <p:nvPr/>
          </p:nvSpPr>
          <p:spPr>
            <a:xfrm>
              <a:off x="636999" y="0"/>
              <a:ext cx="3816425" cy="936105"/>
            </a:xfrm>
            <a:prstGeom prst="rect">
              <a:avLst/>
            </a:prstGeom>
            <a:solidFill>
              <a:srgbClr val="F0AD00"/>
            </a:solidFill>
            <a:ln w="12700" cap="flat">
              <a:noFill/>
              <a:miter lim="400000"/>
            </a:ln>
            <a:effectLst/>
          </p:spPr>
          <p:txBody>
            <a:bodyPr wrap="square" lIns="45719" tIns="45719" rIns="45719" bIns="45719" numCol="1" anchor="ctr">
              <a:noAutofit/>
            </a:bodyPr>
            <a:lstStyle/>
            <a:p>
              <a:pPr algn="ctr"/>
              <a:endParaRPr/>
            </a:p>
          </p:txBody>
        </p:sp>
        <p:sp>
          <p:nvSpPr>
            <p:cNvPr id="341" name="线条"/>
            <p:cNvSpPr/>
            <p:nvPr/>
          </p:nvSpPr>
          <p:spPr>
            <a:xfrm flipH="1">
              <a:off x="-1" y="247805"/>
              <a:ext cx="536095" cy="202658"/>
            </a:xfrm>
            <a:prstGeom prst="line">
              <a:avLst/>
            </a:prstGeom>
            <a:noFill/>
            <a:ln w="9525" cap="flat">
              <a:solidFill>
                <a:srgbClr val="000000"/>
              </a:solidFill>
              <a:prstDash val="solid"/>
              <a:miter lim="400000"/>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342" name="ColorImage_R[385][40] = 255…"/>
            <p:cNvSpPr/>
            <p:nvPr/>
          </p:nvSpPr>
          <p:spPr>
            <a:xfrm>
              <a:off x="636999" y="0"/>
              <a:ext cx="3816425" cy="929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r>
                <a:t>ColorImage_R[385][40] = 255</a:t>
              </a:r>
            </a:p>
            <a:p>
              <a:pPr algn="ctr"/>
              <a:r>
                <a:t>ColorImage_G[385][40] = 253</a:t>
              </a:r>
            </a:p>
            <a:p>
              <a:pPr algn="ctr"/>
              <a:r>
                <a:t>ColorImage_B[385][40] = 136</a:t>
              </a:r>
            </a:p>
          </p:txBody>
        </p:sp>
      </p:grpSp>
    </p:spTree>
    <p:extLst>
      <p:ext uri="{BB962C8B-B14F-4D97-AF65-F5344CB8AC3E}">
        <p14:creationId xmlns:p14="http://schemas.microsoft.com/office/powerpoint/2010/main" val="325718166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Image recognition and understanding-cont."/>
          <p:cNvSpPr txBox="1">
            <a:spLocks noGrp="1"/>
          </p:cNvSpPr>
          <p:nvPr>
            <p:ph type="title"/>
          </p:nvPr>
        </p:nvSpPr>
        <p:spPr>
          <a:prstGeom prst="rect">
            <a:avLst/>
          </a:prstGeom>
        </p:spPr>
        <p:txBody>
          <a:bodyPr/>
          <a:lstStyle/>
          <a:p>
            <a:pPr>
              <a:defRPr sz="3600"/>
            </a:pPr>
            <a:r>
              <a:t>Image recognition and understanding-</a:t>
            </a:r>
            <a:r>
              <a:rPr i="1"/>
              <a:t>cont.</a:t>
            </a:r>
          </a:p>
        </p:txBody>
      </p:sp>
      <p:sp>
        <p:nvSpPr>
          <p:cNvPr id="295" name="Object recognition: face detection"/>
          <p:cNvSpPr txBox="1">
            <a:spLocks noGrp="1"/>
          </p:cNvSpPr>
          <p:nvPr>
            <p:ph type="body" idx="1"/>
          </p:nvPr>
        </p:nvSpPr>
        <p:spPr>
          <a:prstGeom prst="rect">
            <a:avLst/>
          </a:prstGeom>
        </p:spPr>
        <p:txBody>
          <a:bodyPr/>
          <a:lstStyle/>
          <a:p>
            <a:r>
              <a:t>Object recognition: face detection </a:t>
            </a:r>
          </a:p>
        </p:txBody>
      </p:sp>
      <p:pic>
        <p:nvPicPr>
          <p:cNvPr id="296" name="image42.png" descr="image42.png"/>
          <p:cNvPicPr>
            <a:picLocks noChangeAspect="1"/>
          </p:cNvPicPr>
          <p:nvPr/>
        </p:nvPicPr>
        <p:blipFill>
          <a:blip r:embed="rId2"/>
          <a:stretch>
            <a:fillRect/>
          </a:stretch>
        </p:blipFill>
        <p:spPr>
          <a:xfrm>
            <a:off x="1043608" y="2492896"/>
            <a:ext cx="2621658" cy="3333251"/>
          </a:xfrm>
          <a:prstGeom prst="rect">
            <a:avLst/>
          </a:prstGeom>
          <a:ln w="12700">
            <a:miter lim="400000"/>
          </a:ln>
        </p:spPr>
      </p:pic>
      <p:pic>
        <p:nvPicPr>
          <p:cNvPr id="297" name="image43.jpeg" descr="image43.jpeg"/>
          <p:cNvPicPr>
            <a:picLocks noChangeAspect="1"/>
          </p:cNvPicPr>
          <p:nvPr/>
        </p:nvPicPr>
        <p:blipFill>
          <a:blip r:embed="rId3"/>
          <a:stretch>
            <a:fillRect/>
          </a:stretch>
        </p:blipFill>
        <p:spPr>
          <a:xfrm>
            <a:off x="4430128" y="2564903"/>
            <a:ext cx="1745038" cy="2088655"/>
          </a:xfrm>
          <a:prstGeom prst="rect">
            <a:avLst/>
          </a:prstGeom>
          <a:ln w="12700">
            <a:miter lim="400000"/>
          </a:ln>
        </p:spPr>
      </p:pic>
      <p:pic>
        <p:nvPicPr>
          <p:cNvPr id="298" name="image44.png" descr="image44.png"/>
          <p:cNvPicPr>
            <a:picLocks noChangeAspect="1"/>
          </p:cNvPicPr>
          <p:nvPr/>
        </p:nvPicPr>
        <p:blipFill>
          <a:blip r:embed="rId4"/>
          <a:stretch>
            <a:fillRect/>
          </a:stretch>
        </p:blipFill>
        <p:spPr>
          <a:xfrm>
            <a:off x="6804248" y="3717032"/>
            <a:ext cx="1883415" cy="279156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97"/>
                                        </p:tgtEl>
                                        <p:attrNameLst>
                                          <p:attrName>style.visibility</p:attrName>
                                        </p:attrNameLst>
                                      </p:cBhvr>
                                      <p:to>
                                        <p:strVal val="visible"/>
                                      </p:to>
                                    </p:set>
                                    <p:anim calcmode="lin" valueType="num">
                                      <p:cBhvr>
                                        <p:cTn id="7" dur="1000" fill="hold"/>
                                        <p:tgtEl>
                                          <p:spTgt spid="297"/>
                                        </p:tgtEl>
                                        <p:attrNameLst>
                                          <p:attrName>ppt_x</p:attrName>
                                        </p:attrNameLst>
                                      </p:cBhvr>
                                      <p:tavLst>
                                        <p:tav tm="0">
                                          <p:val>
                                            <p:strVal val="#ppt_x"/>
                                          </p:val>
                                        </p:tav>
                                        <p:tav tm="100000">
                                          <p:val>
                                            <p:strVal val="#ppt_x"/>
                                          </p:val>
                                        </p:tav>
                                      </p:tavLst>
                                    </p:anim>
                                    <p:anim calcmode="lin" valueType="num">
                                      <p:cBhvr>
                                        <p:cTn id="8" dur="1000" fill="hold"/>
                                        <p:tgtEl>
                                          <p:spTgt spid="2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98"/>
                                        </p:tgtEl>
                                        <p:attrNameLst>
                                          <p:attrName>style.visibility</p:attrName>
                                        </p:attrNameLst>
                                      </p:cBhvr>
                                      <p:to>
                                        <p:strVal val="visible"/>
                                      </p:to>
                                    </p:set>
                                    <p:anim calcmode="lin" valueType="num">
                                      <p:cBhvr>
                                        <p:cTn id="13" dur="1000" fill="hold"/>
                                        <p:tgtEl>
                                          <p:spTgt spid="298"/>
                                        </p:tgtEl>
                                        <p:attrNameLst>
                                          <p:attrName>ppt_x</p:attrName>
                                        </p:attrNameLst>
                                      </p:cBhvr>
                                      <p:tavLst>
                                        <p:tav tm="0">
                                          <p:val>
                                            <p:strVal val="#ppt_x"/>
                                          </p:val>
                                        </p:tav>
                                        <p:tav tm="100000">
                                          <p:val>
                                            <p:strVal val="#ppt_x"/>
                                          </p:val>
                                        </p:tav>
                                      </p:tavLst>
                                    </p:anim>
                                    <p:anim calcmode="lin" valueType="num">
                                      <p:cBhvr>
                                        <p:cTn id="14" dur="1000" fill="hold"/>
                                        <p:tgtEl>
                                          <p:spTgt spid="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1" animBg="1" advAuto="0"/>
      <p:bldP spid="298" grpId="2"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Image format"/>
          <p:cNvSpPr txBox="1">
            <a:spLocks noGrp="1"/>
          </p:cNvSpPr>
          <p:nvPr>
            <p:ph type="title"/>
          </p:nvPr>
        </p:nvSpPr>
        <p:spPr>
          <a:prstGeom prst="rect">
            <a:avLst/>
          </a:prstGeom>
        </p:spPr>
        <p:txBody>
          <a:bodyPr/>
          <a:lstStyle>
            <a:lvl1pPr>
              <a:defRPr sz="3600"/>
            </a:lvl1pPr>
          </a:lstStyle>
          <a:p>
            <a:r>
              <a:t>  Image format</a:t>
            </a:r>
          </a:p>
        </p:txBody>
      </p:sp>
      <p:sp>
        <p:nvSpPr>
          <p:cNvPr id="340" name="Purpose: store image information…"/>
          <p:cNvSpPr txBox="1">
            <a:spLocks noGrp="1"/>
          </p:cNvSpPr>
          <p:nvPr>
            <p:ph type="body" idx="1"/>
          </p:nvPr>
        </p:nvSpPr>
        <p:spPr>
          <a:prstGeom prst="rect">
            <a:avLst/>
          </a:prstGeom>
        </p:spPr>
        <p:txBody>
          <a:bodyPr/>
          <a:lstStyle/>
          <a:p>
            <a:pPr>
              <a:lnSpc>
                <a:spcPct val="90000"/>
              </a:lnSpc>
              <a:defRPr sz="2400"/>
            </a:pPr>
            <a:r>
              <a:t>Purpose: store image information</a:t>
            </a:r>
          </a:p>
          <a:p>
            <a:pPr>
              <a:lnSpc>
                <a:spcPct val="90000"/>
              </a:lnSpc>
              <a:defRPr sz="2400"/>
            </a:pPr>
            <a:r>
              <a:t>Characteristic of image: pixel based, rectangle region, with lots of information</a:t>
            </a:r>
          </a:p>
          <a:p>
            <a:pPr>
              <a:lnSpc>
                <a:spcPct val="90000"/>
              </a:lnSpc>
              <a:defRPr sz="2400"/>
            </a:pPr>
            <a:r>
              <a:t>Some image formats are highly related to operating systems: windows, unix, mac OS, etc..</a:t>
            </a:r>
          </a:p>
          <a:p>
            <a:pPr>
              <a:lnSpc>
                <a:spcPct val="90000"/>
              </a:lnSpc>
              <a:defRPr sz="2400"/>
            </a:pPr>
            <a:r>
              <a:t>Encoding methods: without compression, lossless compression, Lossy compression</a:t>
            </a:r>
          </a:p>
          <a:p>
            <a:pPr>
              <a:lnSpc>
                <a:spcPct val="90000"/>
              </a:lnSpc>
              <a:defRPr sz="2400"/>
            </a:pPr>
            <a:r>
              <a:t>Representative formats: BMP</a:t>
            </a:r>
            <a:r>
              <a:rPr>
                <a:latin typeface="+mj-lt"/>
                <a:ea typeface="+mj-ea"/>
                <a:cs typeface="+mj-cs"/>
                <a:sym typeface="Helvetica"/>
              </a:rPr>
              <a:t>、</a:t>
            </a:r>
            <a:r>
              <a:t>JPEG</a:t>
            </a:r>
            <a:r>
              <a:rPr>
                <a:latin typeface="+mj-lt"/>
                <a:ea typeface="+mj-ea"/>
                <a:cs typeface="+mj-cs"/>
                <a:sym typeface="Helvetica"/>
              </a:rPr>
              <a:t>、</a:t>
            </a:r>
            <a:r>
              <a:t>TIFF</a:t>
            </a:r>
            <a:r>
              <a:rPr>
                <a:latin typeface="+mj-lt"/>
                <a:ea typeface="+mj-ea"/>
                <a:cs typeface="+mj-cs"/>
                <a:sym typeface="Helvetica"/>
              </a:rPr>
              <a:t>、</a:t>
            </a:r>
            <a:r>
              <a:t>GIF</a:t>
            </a:r>
            <a:r>
              <a:rPr>
                <a:latin typeface="+mj-lt"/>
                <a:ea typeface="+mj-ea"/>
                <a:cs typeface="+mj-cs"/>
                <a:sym typeface="Helvetica"/>
              </a:rPr>
              <a:t>、</a:t>
            </a:r>
            <a:r>
              <a:t>PNG……</a:t>
            </a:r>
          </a:p>
        </p:txBody>
      </p:sp>
    </p:spTree>
    <p:extLst>
      <p:ext uri="{BB962C8B-B14F-4D97-AF65-F5344CB8AC3E}">
        <p14:creationId xmlns:p14="http://schemas.microsoft.com/office/powerpoint/2010/main" val="388893055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BMP format"/>
          <p:cNvSpPr txBox="1">
            <a:spLocks noGrp="1"/>
          </p:cNvSpPr>
          <p:nvPr>
            <p:ph type="title"/>
          </p:nvPr>
        </p:nvSpPr>
        <p:spPr>
          <a:prstGeom prst="rect">
            <a:avLst/>
          </a:prstGeom>
        </p:spPr>
        <p:txBody>
          <a:bodyPr/>
          <a:lstStyle>
            <a:lvl1pPr>
              <a:defRPr sz="3600"/>
            </a:lvl1pPr>
          </a:lstStyle>
          <a:p>
            <a:r>
              <a:t>BMP format</a:t>
            </a:r>
          </a:p>
        </p:txBody>
      </p:sp>
      <p:sp>
        <p:nvSpPr>
          <p:cNvPr id="345" name="One of the standard file formats in Windows system…"/>
          <p:cNvSpPr txBox="1">
            <a:spLocks noGrp="1"/>
          </p:cNvSpPr>
          <p:nvPr>
            <p:ph type="body" idx="1"/>
          </p:nvPr>
        </p:nvSpPr>
        <p:spPr>
          <a:prstGeom prst="rect">
            <a:avLst/>
          </a:prstGeom>
        </p:spPr>
        <p:txBody>
          <a:bodyPr/>
          <a:lstStyle/>
          <a:p>
            <a:pPr>
              <a:defRPr sz="2400"/>
            </a:pPr>
            <a:r>
              <a:t>One of the standard file formats in </a:t>
            </a:r>
            <a:r>
              <a:rPr>
                <a:solidFill>
                  <a:srgbClr val="FF2600"/>
                </a:solidFill>
              </a:rPr>
              <a:t>Windows</a:t>
            </a:r>
            <a:r>
              <a:t> system</a:t>
            </a:r>
          </a:p>
          <a:p>
            <a:pPr>
              <a:defRPr sz="2400"/>
            </a:pPr>
            <a:r>
              <a:t>Sometimes .bmp is also saved as </a:t>
            </a:r>
            <a:r>
              <a:rPr>
                <a:solidFill>
                  <a:srgbClr val="FF2600"/>
                </a:solidFill>
              </a:rPr>
              <a:t>.dib</a:t>
            </a:r>
            <a:r>
              <a:t> file.</a:t>
            </a:r>
          </a:p>
          <a:p>
            <a:pPr marL="320040" indent="-201168">
              <a:buSzTx/>
              <a:buFont typeface="Wingdings 2"/>
              <a:buNone/>
              <a:defRPr sz="2400"/>
            </a:pPr>
            <a:r>
              <a:t> </a:t>
            </a:r>
          </a:p>
          <a:p>
            <a:pPr>
              <a:defRPr sz="2400"/>
            </a:pPr>
            <a:r>
              <a:t>Mostly, BMP is organized in a </a:t>
            </a:r>
            <a:r>
              <a:rPr>
                <a:solidFill>
                  <a:srgbClr val="FF2600"/>
                </a:solidFill>
              </a:rPr>
              <a:t>non-compression</a:t>
            </a:r>
            <a:r>
              <a:t> way. </a:t>
            </a:r>
          </a:p>
          <a:p>
            <a:pPr>
              <a:defRPr sz="2400">
                <a:solidFill>
                  <a:srgbClr val="FF2600"/>
                </a:solidFill>
              </a:defRPr>
            </a:pPr>
            <a:r>
              <a:t>BUT</a:t>
            </a:r>
            <a:r>
              <a:rPr>
                <a:solidFill>
                  <a:srgbClr val="000000"/>
                </a:solidFill>
              </a:rPr>
              <a:t>, it supports image compression, e.g.,</a:t>
            </a:r>
            <a:r>
              <a:t> rle </a:t>
            </a:r>
            <a:r>
              <a:rPr>
                <a:solidFill>
                  <a:srgbClr val="000000"/>
                </a:solidFill>
              </a:rPr>
              <a:t>format (run length encoding)</a:t>
            </a:r>
          </a:p>
        </p:txBody>
      </p:sp>
    </p:spTree>
    <p:extLst>
      <p:ext uri="{BB962C8B-B14F-4D97-AF65-F5344CB8AC3E}">
        <p14:creationId xmlns:p14="http://schemas.microsoft.com/office/powerpoint/2010/main" val="28715046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MP file structure"/>
          <p:cNvSpPr txBox="1">
            <a:spLocks noGrp="1"/>
          </p:cNvSpPr>
          <p:nvPr>
            <p:ph type="title"/>
          </p:nvPr>
        </p:nvSpPr>
        <p:spPr>
          <a:prstGeom prst="rect">
            <a:avLst/>
          </a:prstGeom>
        </p:spPr>
        <p:txBody>
          <a:bodyPr/>
          <a:lstStyle>
            <a:lvl1pPr>
              <a:defRPr sz="3600"/>
            </a:lvl1pPr>
          </a:lstStyle>
          <a:p>
            <a:r>
              <a:t>BMP file structure</a:t>
            </a:r>
          </a:p>
        </p:txBody>
      </p:sp>
      <p:sp>
        <p:nvSpPr>
          <p:cNvPr id="350" name="BITMAPFILEHEADER    bmfh;…"/>
          <p:cNvSpPr/>
          <p:nvPr/>
        </p:nvSpPr>
        <p:spPr>
          <a:xfrm>
            <a:off x="4896544" y="1868631"/>
            <a:ext cx="4067945" cy="1209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BITMAPFILEHEADER    bmfh;</a:t>
            </a:r>
          </a:p>
          <a:p>
            <a:r>
              <a:t>BITMAPINFOHEADER    bmih;</a:t>
            </a:r>
          </a:p>
          <a:p>
            <a:r>
              <a:t>RGBQUAD             aColors[];</a:t>
            </a:r>
          </a:p>
          <a:p>
            <a:r>
              <a:t>BYTE                aBitmapBits[];</a:t>
            </a:r>
          </a:p>
        </p:txBody>
      </p:sp>
      <p:graphicFrame>
        <p:nvGraphicFramePr>
          <p:cNvPr id="351" name="表格"/>
          <p:cNvGraphicFramePr/>
          <p:nvPr/>
        </p:nvGraphicFramePr>
        <p:xfrm>
          <a:off x="539551" y="1772816"/>
          <a:ext cx="4184848" cy="2347456"/>
        </p:xfrm>
        <a:graphic>
          <a:graphicData uri="http://schemas.openxmlformats.org/drawingml/2006/table">
            <a:tbl>
              <a:tblPr firstRow="1" bandRow="1"/>
              <a:tblGrid>
                <a:gridCol w="4184848">
                  <a:extLst>
                    <a:ext uri="{9D8B030D-6E8A-4147-A177-3AD203B41FA5}">
                      <a16:colId xmlns:a16="http://schemas.microsoft.com/office/drawing/2014/main" xmlns="" val="20000"/>
                    </a:ext>
                  </a:extLst>
                </a:gridCol>
              </a:tblGrid>
              <a:tr h="586864">
                <a:tc>
                  <a:txBody>
                    <a:bodyPr/>
                    <a:lstStyle/>
                    <a:p>
                      <a:pPr algn="ctr">
                        <a:defRPr sz="1800" b="0">
                          <a:solidFill>
                            <a:srgbClr val="000000"/>
                          </a:solidFill>
                        </a:defRPr>
                      </a:pPr>
                      <a:r>
                        <a:rPr b="1">
                          <a:solidFill>
                            <a:srgbClr val="FFFFFF"/>
                          </a:solidFill>
                          <a:sym typeface="Helvetica"/>
                        </a:rPr>
                        <a:t>Image file header</a:t>
                      </a:r>
                    </a:p>
                  </a:txBody>
                  <a:tcPr marL="45720" marR="45720" horzOverflow="overflow">
                    <a:solidFill>
                      <a:srgbClr val="60B5CC"/>
                    </a:solidFill>
                  </a:tcPr>
                </a:tc>
                <a:extLst>
                  <a:ext uri="{0D108BD9-81ED-4DB2-BD59-A6C34878D82A}">
                    <a16:rowId xmlns:a16="http://schemas.microsoft.com/office/drawing/2014/main" xmlns="" val="10000"/>
                  </a:ext>
                </a:extLst>
              </a:tr>
              <a:tr h="586864">
                <a:tc>
                  <a:txBody>
                    <a:bodyPr/>
                    <a:lstStyle/>
                    <a:p>
                      <a:pPr algn="ctr">
                        <a:defRPr sz="1800"/>
                      </a:pPr>
                      <a:r>
                        <a:t>Image information header</a:t>
                      </a:r>
                    </a:p>
                  </a:txBody>
                  <a:tcPr marL="45720" marR="45720" horzOverflow="overflow">
                    <a:solidFill>
                      <a:srgbClr val="D1E5EC"/>
                    </a:solidFill>
                  </a:tcPr>
                </a:tc>
                <a:extLst>
                  <a:ext uri="{0D108BD9-81ED-4DB2-BD59-A6C34878D82A}">
                    <a16:rowId xmlns:a16="http://schemas.microsoft.com/office/drawing/2014/main" xmlns="" val="10001"/>
                  </a:ext>
                </a:extLst>
              </a:tr>
              <a:tr h="586864">
                <a:tc>
                  <a:txBody>
                    <a:bodyPr/>
                    <a:lstStyle/>
                    <a:p>
                      <a:pPr algn="ctr">
                        <a:defRPr sz="1800"/>
                      </a:pPr>
                      <a:r>
                        <a:t>Palette</a:t>
                      </a:r>
                    </a:p>
                  </a:txBody>
                  <a:tcPr marL="45720" marR="45720" horzOverflow="overflow">
                    <a:solidFill>
                      <a:srgbClr val="E9F2F6"/>
                    </a:solidFill>
                  </a:tcPr>
                </a:tc>
                <a:extLst>
                  <a:ext uri="{0D108BD9-81ED-4DB2-BD59-A6C34878D82A}">
                    <a16:rowId xmlns:a16="http://schemas.microsoft.com/office/drawing/2014/main" xmlns="" val="10002"/>
                  </a:ext>
                </a:extLst>
              </a:tr>
              <a:tr h="586864">
                <a:tc>
                  <a:txBody>
                    <a:bodyPr/>
                    <a:lstStyle/>
                    <a:p>
                      <a:pPr algn="ctr">
                        <a:defRPr sz="1800"/>
                      </a:pPr>
                      <a:r>
                        <a:t>Image data</a:t>
                      </a:r>
                    </a:p>
                  </a:txBody>
                  <a:tcPr marL="45720" marR="45720" horzOverflow="overflow">
                    <a:solidFill>
                      <a:srgbClr val="D1E5EC"/>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13277789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BMP image file header"/>
          <p:cNvSpPr txBox="1">
            <a:spLocks noGrp="1"/>
          </p:cNvSpPr>
          <p:nvPr>
            <p:ph type="title"/>
          </p:nvPr>
        </p:nvSpPr>
        <p:spPr>
          <a:prstGeom prst="rect">
            <a:avLst/>
          </a:prstGeom>
        </p:spPr>
        <p:txBody>
          <a:bodyPr/>
          <a:lstStyle>
            <a:lvl1pPr>
              <a:defRPr sz="3600"/>
            </a:lvl1pPr>
          </a:lstStyle>
          <a:p>
            <a:r>
              <a:t>BMP image file header</a:t>
            </a:r>
          </a:p>
        </p:txBody>
      </p:sp>
      <p:sp>
        <p:nvSpPr>
          <p:cNvPr id="356" name="正文"/>
          <p:cNvSpPr txBox="1">
            <a:spLocks noGrp="1"/>
          </p:cNvSpPr>
          <p:nvPr>
            <p:ph type="body" idx="1"/>
          </p:nvPr>
        </p:nvSpPr>
        <p:spPr>
          <a:prstGeom prst="rect">
            <a:avLst/>
          </a:prstGeom>
        </p:spPr>
        <p:txBody>
          <a:bodyPr/>
          <a:lstStyle/>
          <a:p>
            <a:endParaRPr dirty="0"/>
          </a:p>
        </p:txBody>
      </p:sp>
      <p:pic>
        <p:nvPicPr>
          <p:cNvPr id="357" name="image16.png" descr="image16.png"/>
          <p:cNvPicPr>
            <a:picLocks noChangeAspect="1"/>
          </p:cNvPicPr>
          <p:nvPr/>
        </p:nvPicPr>
        <p:blipFill>
          <a:blip r:embed="rId3">
            <a:extLst/>
          </a:blip>
          <a:stretch>
            <a:fillRect/>
          </a:stretch>
        </p:blipFill>
        <p:spPr>
          <a:xfrm>
            <a:off x="35496" y="1484783"/>
            <a:ext cx="4032449" cy="2206435"/>
          </a:xfrm>
          <a:prstGeom prst="rect">
            <a:avLst/>
          </a:prstGeom>
          <a:ln w="12700">
            <a:miter lim="400000"/>
          </a:ln>
        </p:spPr>
      </p:pic>
      <p:graphicFrame>
        <p:nvGraphicFramePr>
          <p:cNvPr id="358" name="表格"/>
          <p:cNvGraphicFramePr/>
          <p:nvPr>
            <p:extLst/>
          </p:nvPr>
        </p:nvGraphicFramePr>
        <p:xfrm>
          <a:off x="3203848" y="2663109"/>
          <a:ext cx="5871205" cy="3737692"/>
        </p:xfrm>
        <a:graphic>
          <a:graphicData uri="http://schemas.openxmlformats.org/drawingml/2006/table">
            <a:tbl>
              <a:tblPr bandRow="1">
                <a:tableStyleId>{C7B018BB-80A7-4F77-B60F-C8B233D01FF8}</a:tableStyleId>
              </a:tblPr>
              <a:tblGrid>
                <a:gridCol w="576064">
                  <a:extLst>
                    <a:ext uri="{9D8B030D-6E8A-4147-A177-3AD203B41FA5}">
                      <a16:colId xmlns:a16="http://schemas.microsoft.com/office/drawing/2014/main" xmlns="" val="20000"/>
                    </a:ext>
                  </a:extLst>
                </a:gridCol>
                <a:gridCol w="1296144">
                  <a:extLst>
                    <a:ext uri="{9D8B030D-6E8A-4147-A177-3AD203B41FA5}">
                      <a16:colId xmlns:a16="http://schemas.microsoft.com/office/drawing/2014/main" xmlns="" val="20001"/>
                    </a:ext>
                  </a:extLst>
                </a:gridCol>
                <a:gridCol w="1368152">
                  <a:extLst>
                    <a:ext uri="{9D8B030D-6E8A-4147-A177-3AD203B41FA5}">
                      <a16:colId xmlns:a16="http://schemas.microsoft.com/office/drawing/2014/main" xmlns="" val="20002"/>
                    </a:ext>
                  </a:extLst>
                </a:gridCol>
                <a:gridCol w="2630845">
                  <a:extLst>
                    <a:ext uri="{9D8B030D-6E8A-4147-A177-3AD203B41FA5}">
                      <a16:colId xmlns:a16="http://schemas.microsoft.com/office/drawing/2014/main" xmlns="" val="20003"/>
                    </a:ext>
                  </a:extLst>
                </a:gridCol>
              </a:tblGrid>
              <a:tr h="373922">
                <a:tc>
                  <a:txBody>
                    <a:bodyPr/>
                    <a:lstStyle/>
                    <a:p>
                      <a:pPr algn="l">
                        <a:defRPr sz="1800"/>
                      </a:pPr>
                      <a:r>
                        <a:rPr sz="1700" dirty="0"/>
                        <a:t>start</a:t>
                      </a:r>
                    </a:p>
                  </a:txBody>
                  <a:tcPr marL="21417" marR="21417" marT="21417" marB="21417" anchor="ctr" horzOverflow="overflow"/>
                </a:tc>
                <a:tc>
                  <a:txBody>
                    <a:bodyPr/>
                    <a:lstStyle/>
                    <a:p>
                      <a:pPr algn="l">
                        <a:defRPr sz="1800"/>
                      </a:pPr>
                      <a:r>
                        <a:rPr sz="1700"/>
                        <a:t>size</a:t>
                      </a:r>
                    </a:p>
                  </a:txBody>
                  <a:tcPr marL="21417" marR="21417" marT="21417" marB="21417" anchor="ctr" horzOverflow="overflow"/>
                </a:tc>
                <a:tc>
                  <a:txBody>
                    <a:bodyPr/>
                    <a:lstStyle/>
                    <a:p>
                      <a:pPr algn="l">
                        <a:defRPr sz="1800"/>
                      </a:pPr>
                      <a:r>
                        <a:rPr sz="1700"/>
                        <a:t>name</a:t>
                      </a:r>
                    </a:p>
                  </a:txBody>
                  <a:tcPr marL="21417" marR="21417" marT="21417" marB="21417" anchor="ctr" horzOverflow="overflow"/>
                </a:tc>
                <a:tc>
                  <a:txBody>
                    <a:bodyPr/>
                    <a:lstStyle/>
                    <a:p>
                      <a:pPr algn="l">
                        <a:defRPr sz="1800"/>
                      </a:pPr>
                      <a:r>
                        <a:rPr sz="1700"/>
                        <a:t>purpose</a:t>
                      </a:r>
                    </a:p>
                  </a:txBody>
                  <a:tcPr marL="21417" marR="21417" marT="21417" marB="21417" anchor="ctr" horzOverflow="overflow"/>
                </a:tc>
                <a:extLst>
                  <a:ext uri="{0D108BD9-81ED-4DB2-BD59-A6C34878D82A}">
                    <a16:rowId xmlns:a16="http://schemas.microsoft.com/office/drawing/2014/main" xmlns="" val="10000"/>
                  </a:ext>
                </a:extLst>
              </a:tr>
              <a:tr h="842934">
                <a:tc>
                  <a:txBody>
                    <a:bodyPr/>
                    <a:lstStyle/>
                    <a:p>
                      <a:pPr algn="l">
                        <a:defRPr sz="1800"/>
                      </a:pPr>
                      <a:r>
                        <a:rPr sz="1700"/>
                        <a:t>1</a:t>
                      </a:r>
                    </a:p>
                  </a:txBody>
                  <a:tcPr marL="21417" marR="21417" marT="21417" marB="21417" anchor="ctr" horzOverflow="overflow"/>
                </a:tc>
                <a:tc>
                  <a:txBody>
                    <a:bodyPr/>
                    <a:lstStyle/>
                    <a:p>
                      <a:pPr algn="l">
                        <a:defRPr sz="1800"/>
                      </a:pPr>
                      <a:r>
                        <a:rPr sz="1700"/>
                        <a:t>2</a:t>
                      </a:r>
                    </a:p>
                  </a:txBody>
                  <a:tcPr marL="21417" marR="21417" marT="21417" marB="21417" anchor="ctr" horzOverflow="overflow"/>
                </a:tc>
                <a:tc>
                  <a:txBody>
                    <a:bodyPr/>
                    <a:lstStyle/>
                    <a:p>
                      <a:pPr algn="l">
                        <a:defRPr sz="1800"/>
                      </a:pPr>
                      <a:r>
                        <a:rPr sz="1700" dirty="0" err="1"/>
                        <a:t>bfType</a:t>
                      </a:r>
                      <a:endParaRPr sz="1700" dirty="0"/>
                    </a:p>
                  </a:txBody>
                  <a:tcPr marL="21417" marR="21417" marT="21417" marB="21417" anchor="ctr" horzOverflow="overflow"/>
                </a:tc>
                <a:tc>
                  <a:txBody>
                    <a:bodyPr/>
                    <a:lstStyle/>
                    <a:p>
                      <a:pPr algn="l">
                        <a:defRPr sz="1800"/>
                      </a:pPr>
                      <a:r>
                        <a:rPr sz="1700"/>
                        <a:t>must always be set to 'BM' to declare that this is a .bmp-file.</a:t>
                      </a:r>
                    </a:p>
                  </a:txBody>
                  <a:tcPr marL="21417" marR="21417" marT="21417" marB="21417" anchor="ctr" horzOverflow="overflow"/>
                </a:tc>
                <a:extLst>
                  <a:ext uri="{0D108BD9-81ED-4DB2-BD59-A6C34878D82A}">
                    <a16:rowId xmlns:a16="http://schemas.microsoft.com/office/drawing/2014/main" xmlns="" val="10001"/>
                  </a:ext>
                </a:extLst>
              </a:tr>
              <a:tr h="576234">
                <a:tc>
                  <a:txBody>
                    <a:bodyPr/>
                    <a:lstStyle/>
                    <a:p>
                      <a:pPr algn="l">
                        <a:defRPr sz="1800"/>
                      </a:pPr>
                      <a:r>
                        <a:rPr sz="1700"/>
                        <a:t>3</a:t>
                      </a:r>
                    </a:p>
                  </a:txBody>
                  <a:tcPr marL="21417" marR="21417" marT="21417" marB="21417" anchor="ctr" horzOverflow="overflow"/>
                </a:tc>
                <a:tc>
                  <a:txBody>
                    <a:bodyPr/>
                    <a:lstStyle/>
                    <a:p>
                      <a:pPr algn="l">
                        <a:defRPr sz="1800"/>
                      </a:pPr>
                      <a:r>
                        <a:rPr sz="1700"/>
                        <a:t>4</a:t>
                      </a:r>
                    </a:p>
                  </a:txBody>
                  <a:tcPr marL="21417" marR="21417" marT="21417" marB="21417" anchor="ctr" horzOverflow="overflow"/>
                </a:tc>
                <a:tc>
                  <a:txBody>
                    <a:bodyPr/>
                    <a:lstStyle/>
                    <a:p>
                      <a:pPr algn="l">
                        <a:defRPr sz="1800"/>
                      </a:pPr>
                      <a:r>
                        <a:rPr sz="1700"/>
                        <a:t>bfSize</a:t>
                      </a:r>
                    </a:p>
                  </a:txBody>
                  <a:tcPr marL="21417" marR="21417" marT="21417" marB="21417" anchor="ctr" horzOverflow="overflow"/>
                </a:tc>
                <a:tc>
                  <a:txBody>
                    <a:bodyPr/>
                    <a:lstStyle/>
                    <a:p>
                      <a:pPr algn="l">
                        <a:defRPr sz="1800"/>
                      </a:pPr>
                      <a:r>
                        <a:rPr sz="1700"/>
                        <a:t>specifies the size of the file in bytes.</a:t>
                      </a:r>
                    </a:p>
                  </a:txBody>
                  <a:tcPr marL="21417" marR="21417" marT="21417" marB="21417" anchor="ctr" horzOverflow="overflow"/>
                </a:tc>
                <a:extLst>
                  <a:ext uri="{0D108BD9-81ED-4DB2-BD59-A6C34878D82A}">
                    <a16:rowId xmlns:a16="http://schemas.microsoft.com/office/drawing/2014/main" xmlns="" val="10002"/>
                  </a:ext>
                </a:extLst>
              </a:tr>
              <a:tr h="550834">
                <a:tc>
                  <a:txBody>
                    <a:bodyPr/>
                    <a:lstStyle/>
                    <a:p>
                      <a:pPr algn="l">
                        <a:defRPr sz="1800"/>
                      </a:pPr>
                      <a:r>
                        <a:rPr sz="1700"/>
                        <a:t>7</a:t>
                      </a:r>
                    </a:p>
                  </a:txBody>
                  <a:tcPr marL="21417" marR="21417" marT="21417" marB="21417" anchor="ctr" horzOverflow="overflow"/>
                </a:tc>
                <a:tc>
                  <a:txBody>
                    <a:bodyPr/>
                    <a:lstStyle/>
                    <a:p>
                      <a:pPr algn="l">
                        <a:defRPr sz="1800"/>
                      </a:pPr>
                      <a:r>
                        <a:rPr sz="1700"/>
                        <a:t>2</a:t>
                      </a:r>
                    </a:p>
                  </a:txBody>
                  <a:tcPr marL="21417" marR="21417" marT="21417" marB="21417" anchor="ctr" horzOverflow="overflow"/>
                </a:tc>
                <a:tc>
                  <a:txBody>
                    <a:bodyPr/>
                    <a:lstStyle/>
                    <a:p>
                      <a:pPr algn="l">
                        <a:defRPr sz="1800"/>
                      </a:pPr>
                      <a:r>
                        <a:rPr sz="1700"/>
                        <a:t>bfReserved1</a:t>
                      </a:r>
                    </a:p>
                  </a:txBody>
                  <a:tcPr marL="21417" marR="21417" marT="21417" marB="21417" anchor="ctr" horzOverflow="overflow"/>
                </a:tc>
                <a:tc>
                  <a:txBody>
                    <a:bodyPr/>
                    <a:lstStyle/>
                    <a:p>
                      <a:pPr algn="l">
                        <a:defRPr sz="1800"/>
                      </a:pPr>
                      <a:r>
                        <a:rPr sz="1700"/>
                        <a:t>must always be set to zero.</a:t>
                      </a:r>
                    </a:p>
                  </a:txBody>
                  <a:tcPr marL="21417" marR="21417" marT="21417" marB="21417" anchor="ctr" horzOverflow="overflow"/>
                </a:tc>
                <a:extLst>
                  <a:ext uri="{0D108BD9-81ED-4DB2-BD59-A6C34878D82A}">
                    <a16:rowId xmlns:a16="http://schemas.microsoft.com/office/drawing/2014/main" xmlns="" val="10003"/>
                  </a:ext>
                </a:extLst>
              </a:tr>
              <a:tr h="550834">
                <a:tc>
                  <a:txBody>
                    <a:bodyPr/>
                    <a:lstStyle/>
                    <a:p>
                      <a:pPr algn="l">
                        <a:defRPr sz="1800"/>
                      </a:pPr>
                      <a:r>
                        <a:rPr sz="1700"/>
                        <a:t>9</a:t>
                      </a:r>
                    </a:p>
                  </a:txBody>
                  <a:tcPr marL="21417" marR="21417" marT="21417" marB="21417" anchor="ctr" horzOverflow="overflow"/>
                </a:tc>
                <a:tc>
                  <a:txBody>
                    <a:bodyPr/>
                    <a:lstStyle/>
                    <a:p>
                      <a:pPr algn="l">
                        <a:defRPr sz="1800"/>
                      </a:pPr>
                      <a:r>
                        <a:rPr sz="1700"/>
                        <a:t>2</a:t>
                      </a:r>
                    </a:p>
                  </a:txBody>
                  <a:tcPr marL="21417" marR="21417" marT="21417" marB="21417" anchor="ctr" horzOverflow="overflow"/>
                </a:tc>
                <a:tc>
                  <a:txBody>
                    <a:bodyPr/>
                    <a:lstStyle/>
                    <a:p>
                      <a:pPr algn="l">
                        <a:defRPr sz="1800"/>
                      </a:pPr>
                      <a:r>
                        <a:rPr sz="1700"/>
                        <a:t>bfReserved2</a:t>
                      </a:r>
                    </a:p>
                  </a:txBody>
                  <a:tcPr marL="21417" marR="21417" marT="21417" marB="21417" anchor="ctr" horzOverflow="overflow"/>
                </a:tc>
                <a:tc>
                  <a:txBody>
                    <a:bodyPr/>
                    <a:lstStyle/>
                    <a:p>
                      <a:pPr algn="l">
                        <a:defRPr sz="1800"/>
                      </a:pPr>
                      <a:r>
                        <a:rPr sz="1700" dirty="0"/>
                        <a:t>must always be set to zero.</a:t>
                      </a:r>
                    </a:p>
                  </a:txBody>
                  <a:tcPr marL="21417" marR="21417" marT="21417" marB="21417" anchor="ctr" horzOverflow="overflow"/>
                </a:tc>
                <a:extLst>
                  <a:ext uri="{0D108BD9-81ED-4DB2-BD59-A6C34878D82A}">
                    <a16:rowId xmlns:a16="http://schemas.microsoft.com/office/drawing/2014/main" xmlns="" val="10004"/>
                  </a:ext>
                </a:extLst>
              </a:tr>
              <a:tr h="842934">
                <a:tc>
                  <a:txBody>
                    <a:bodyPr/>
                    <a:lstStyle/>
                    <a:p>
                      <a:pPr algn="l">
                        <a:defRPr sz="1800"/>
                      </a:pPr>
                      <a:r>
                        <a:rPr sz="1700"/>
                        <a:t>11</a:t>
                      </a:r>
                    </a:p>
                  </a:txBody>
                  <a:tcPr marL="21417" marR="21417" marT="21417" marB="21417" anchor="ctr" horzOverflow="overflow"/>
                </a:tc>
                <a:tc>
                  <a:txBody>
                    <a:bodyPr/>
                    <a:lstStyle/>
                    <a:p>
                      <a:pPr algn="l">
                        <a:defRPr sz="1800"/>
                      </a:pPr>
                      <a:r>
                        <a:rPr sz="1700"/>
                        <a:t>4</a:t>
                      </a:r>
                    </a:p>
                  </a:txBody>
                  <a:tcPr marL="21417" marR="21417" marT="21417" marB="21417" anchor="ctr" horzOverflow="overflow"/>
                </a:tc>
                <a:tc>
                  <a:txBody>
                    <a:bodyPr/>
                    <a:lstStyle/>
                    <a:p>
                      <a:pPr algn="l">
                        <a:defRPr sz="1800"/>
                      </a:pPr>
                      <a:r>
                        <a:rPr sz="1700"/>
                        <a:t>bfOffBits</a:t>
                      </a:r>
                    </a:p>
                  </a:txBody>
                  <a:tcPr marL="21417" marR="21417" marT="21417" marB="21417" anchor="ctr" horzOverflow="overflow"/>
                </a:tc>
                <a:tc>
                  <a:txBody>
                    <a:bodyPr/>
                    <a:lstStyle/>
                    <a:p>
                      <a:pPr algn="l">
                        <a:defRPr sz="1800"/>
                      </a:pPr>
                      <a:r>
                        <a:rPr sz="1700" dirty="0"/>
                        <a:t>specifies the offset from the beginning of the file to the bitmap data.</a:t>
                      </a:r>
                    </a:p>
                  </a:txBody>
                  <a:tcPr marL="21417" marR="21417" marT="21417" marB="21417" anchor="ctr" horzOverflow="overflow"/>
                </a:tc>
                <a:extLst>
                  <a:ext uri="{0D108BD9-81ED-4DB2-BD59-A6C34878D82A}">
                    <a16:rowId xmlns:a16="http://schemas.microsoft.com/office/drawing/2014/main" xmlns="" val="10005"/>
                  </a:ext>
                </a:extLst>
              </a:tr>
            </a:tbl>
          </a:graphicData>
        </a:graphic>
      </p:graphicFrame>
      <p:sp>
        <p:nvSpPr>
          <p:cNvPr id="359" name="The BITMAPFILEHEADER:"/>
          <p:cNvSpPr/>
          <p:nvPr/>
        </p:nvSpPr>
        <p:spPr>
          <a:xfrm>
            <a:off x="4506600" y="2168186"/>
            <a:ext cx="3265700"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400" b="1">
                <a:latin typeface="Arial"/>
                <a:ea typeface="Arial"/>
                <a:cs typeface="Arial"/>
                <a:sym typeface="Arial"/>
              </a:defRPr>
            </a:lvl1pPr>
          </a:lstStyle>
          <a:p>
            <a:r>
              <a:rPr dirty="0"/>
              <a:t>The BITMAPFILEHEADER:</a:t>
            </a:r>
          </a:p>
        </p:txBody>
      </p:sp>
    </p:spTree>
    <p:extLst>
      <p:ext uri="{BB962C8B-B14F-4D97-AF65-F5344CB8AC3E}">
        <p14:creationId xmlns:p14="http://schemas.microsoft.com/office/powerpoint/2010/main" val="1552643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58"/>
                                        </p:tgtEl>
                                        <p:attrNameLst>
                                          <p:attrName>style.visibility</p:attrName>
                                        </p:attrNameLst>
                                      </p:cBhvr>
                                      <p:to>
                                        <p:strVal val="visible"/>
                                      </p:to>
                                    </p:set>
                                    <p:anim calcmode="lin" valueType="num">
                                      <p:cBhvr additive="base">
                                        <p:cTn id="11" dur="500" fill="hold"/>
                                        <p:tgtEl>
                                          <p:spTgt spid="358"/>
                                        </p:tgtEl>
                                        <p:attrNameLst>
                                          <p:attrName>ppt_x</p:attrName>
                                        </p:attrNameLst>
                                      </p:cBhvr>
                                      <p:tavLst>
                                        <p:tav tm="0">
                                          <p:val>
                                            <p:strVal val="#ppt_x"/>
                                          </p:val>
                                        </p:tav>
                                        <p:tav tm="100000">
                                          <p:val>
                                            <p:strVal val="#ppt_x"/>
                                          </p:val>
                                        </p:tav>
                                      </p:tavLst>
                                    </p:anim>
                                    <p:anim calcmode="lin" valueType="num">
                                      <p:cBhvr additive="base">
                                        <p:cTn id="12" dur="500" fill="hold"/>
                                        <p:tgtEl>
                                          <p:spTgt spid="35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9"/>
                                        </p:tgtEl>
                                        <p:attrNameLst>
                                          <p:attrName>style.visibility</p:attrName>
                                        </p:attrNameLst>
                                      </p:cBhvr>
                                      <p:to>
                                        <p:strVal val="visible"/>
                                      </p:to>
                                    </p:set>
                                    <p:anim calcmode="lin" valueType="num">
                                      <p:cBhvr additive="base">
                                        <p:cTn id="15" dur="500" fill="hold"/>
                                        <p:tgtEl>
                                          <p:spTgt spid="359"/>
                                        </p:tgtEl>
                                        <p:attrNameLst>
                                          <p:attrName>ppt_x</p:attrName>
                                        </p:attrNameLst>
                                      </p:cBhvr>
                                      <p:tavLst>
                                        <p:tav tm="0">
                                          <p:val>
                                            <p:strVal val="#ppt_x"/>
                                          </p:val>
                                        </p:tav>
                                        <p:tav tm="100000">
                                          <p:val>
                                            <p:strVal val="#ppt_x"/>
                                          </p:val>
                                        </p:tav>
                                      </p:tavLst>
                                    </p:anim>
                                    <p:anim calcmode="lin" valueType="num">
                                      <p:cBhvr additive="base">
                                        <p:cTn id="16"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BMP file header"/>
          <p:cNvSpPr txBox="1">
            <a:spLocks noGrp="1"/>
          </p:cNvSpPr>
          <p:nvPr>
            <p:ph type="title"/>
          </p:nvPr>
        </p:nvSpPr>
        <p:spPr>
          <a:prstGeom prst="rect">
            <a:avLst/>
          </a:prstGeom>
        </p:spPr>
        <p:txBody>
          <a:bodyPr/>
          <a:lstStyle>
            <a:lvl1pPr>
              <a:defRPr sz="3600"/>
            </a:lvl1pPr>
          </a:lstStyle>
          <a:p>
            <a:r>
              <a:t>BMP file header</a:t>
            </a:r>
          </a:p>
        </p:txBody>
      </p:sp>
      <p:sp>
        <p:nvSpPr>
          <p:cNvPr id="364" name="其中："/>
          <p:cNvSpPr/>
          <p:nvPr/>
        </p:nvSpPr>
        <p:spPr>
          <a:xfrm>
            <a:off x="0" y="74929"/>
            <a:ext cx="593097"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pPr>
              <a:defRPr sz="1200">
                <a:latin typeface="宋体"/>
                <a:ea typeface="宋体"/>
                <a:cs typeface="宋体"/>
                <a:sym typeface="宋体"/>
              </a:defRPr>
            </a:pPr>
            <a:r>
              <a:rPr>
                <a:latin typeface="+mj-lt"/>
                <a:ea typeface="+mj-ea"/>
                <a:cs typeface="+mj-cs"/>
                <a:sym typeface="Helvetica"/>
              </a:rPr>
              <a:t>其中：</a:t>
            </a:r>
            <a:r>
              <a:rPr sz="900">
                <a:latin typeface="+mn-lt"/>
                <a:ea typeface="+mn-ea"/>
                <a:cs typeface="+mn-cs"/>
                <a:sym typeface="Corbel"/>
              </a:rPr>
              <a:t> </a:t>
            </a:r>
          </a:p>
        </p:txBody>
      </p:sp>
      <p:graphicFrame>
        <p:nvGraphicFramePr>
          <p:cNvPr id="365" name="表格"/>
          <p:cNvGraphicFramePr/>
          <p:nvPr/>
        </p:nvGraphicFramePr>
        <p:xfrm>
          <a:off x="251519" y="2204864"/>
          <a:ext cx="8640960" cy="2971800"/>
        </p:xfrm>
        <a:graphic>
          <a:graphicData uri="http://schemas.openxmlformats.org/drawingml/2006/table">
            <a:tbl>
              <a:tblPr firstRow="1" bandRow="1"/>
              <a:tblGrid>
                <a:gridCol w="1932846">
                  <a:extLst>
                    <a:ext uri="{9D8B030D-6E8A-4147-A177-3AD203B41FA5}">
                      <a16:colId xmlns:a16="http://schemas.microsoft.com/office/drawing/2014/main" xmlns="" val="20000"/>
                    </a:ext>
                  </a:extLst>
                </a:gridCol>
                <a:gridCol w="6708114">
                  <a:extLst>
                    <a:ext uri="{9D8B030D-6E8A-4147-A177-3AD203B41FA5}">
                      <a16:colId xmlns:a16="http://schemas.microsoft.com/office/drawing/2014/main" xmlns="" val="20001"/>
                    </a:ext>
                  </a:extLst>
                </a:gridCol>
              </a:tblGrid>
              <a:tr h="370840">
                <a:tc>
                  <a:txBody>
                    <a:bodyPr/>
                    <a:lstStyle/>
                    <a:p>
                      <a:pPr algn="ctr">
                        <a:defRPr sz="1800" b="0">
                          <a:solidFill>
                            <a:srgbClr val="000000"/>
                          </a:solidFill>
                        </a:defRPr>
                      </a:pPr>
                      <a:r>
                        <a:rPr b="1">
                          <a:solidFill>
                            <a:srgbClr val="FFFFFF"/>
                          </a:solidFill>
                          <a:sym typeface="Helvetica"/>
                        </a:rPr>
                        <a:t>bfType</a:t>
                      </a:r>
                    </a:p>
                  </a:txBody>
                  <a:tcPr marL="45720" marR="45720" horzOverflow="overflow">
                    <a:solidFill>
                      <a:srgbClr val="60B5CC"/>
                    </a:solidFill>
                  </a:tcPr>
                </a:tc>
                <a:tc>
                  <a:txBody>
                    <a:bodyPr/>
                    <a:lstStyle/>
                    <a:p>
                      <a:pPr algn="l">
                        <a:defRPr sz="1800" b="0">
                          <a:solidFill>
                            <a:srgbClr val="000000"/>
                          </a:solidFill>
                        </a:defRPr>
                      </a:pPr>
                      <a:r>
                        <a:rPr b="1">
                          <a:solidFill>
                            <a:srgbClr val="FFFFFF"/>
                          </a:solidFill>
                          <a:sym typeface="Helvetica"/>
                        </a:rPr>
                        <a:t>Describe the file type. It must be 0x4D42, namely, ‘BM’</a:t>
                      </a:r>
                    </a:p>
                  </a:txBody>
                  <a:tcPr marL="45720" marR="45720" horzOverflow="overflow">
                    <a:solidFill>
                      <a:srgbClr val="60B5CC"/>
                    </a:solidFill>
                  </a:tcPr>
                </a:tc>
                <a:extLst>
                  <a:ext uri="{0D108BD9-81ED-4DB2-BD59-A6C34878D82A}">
                    <a16:rowId xmlns:a16="http://schemas.microsoft.com/office/drawing/2014/main" xmlns="" val="10000"/>
                  </a:ext>
                </a:extLst>
              </a:tr>
              <a:tr h="370840">
                <a:tc>
                  <a:txBody>
                    <a:bodyPr/>
                    <a:lstStyle/>
                    <a:p>
                      <a:pPr algn="ctr">
                        <a:defRPr sz="1800"/>
                      </a:pPr>
                      <a:r>
                        <a:t>bfSize</a:t>
                      </a:r>
                    </a:p>
                  </a:txBody>
                  <a:tcPr marL="45720" marR="45720" horzOverflow="overflow">
                    <a:solidFill>
                      <a:srgbClr val="D1E5EC"/>
                    </a:solidFill>
                  </a:tcPr>
                </a:tc>
                <a:tc>
                  <a:txBody>
                    <a:bodyPr/>
                    <a:lstStyle/>
                    <a:p>
                      <a:pPr algn="l">
                        <a:defRPr sz="1800"/>
                      </a:pPr>
                      <a:r>
                        <a:t>Describe the bitmap file size with Byte.</a:t>
                      </a:r>
                    </a:p>
                  </a:txBody>
                  <a:tcPr marL="45720" marR="45720" horzOverflow="overflow">
                    <a:solidFill>
                      <a:srgbClr val="D1E5EC"/>
                    </a:solidFill>
                  </a:tcPr>
                </a:tc>
                <a:extLst>
                  <a:ext uri="{0D108BD9-81ED-4DB2-BD59-A6C34878D82A}">
                    <a16:rowId xmlns:a16="http://schemas.microsoft.com/office/drawing/2014/main" xmlns="" val="10001"/>
                  </a:ext>
                </a:extLst>
              </a:tr>
              <a:tr h="370840">
                <a:tc>
                  <a:txBody>
                    <a:bodyPr/>
                    <a:lstStyle/>
                    <a:p>
                      <a:pPr algn="ctr">
                        <a:defRPr sz="1800"/>
                      </a:pPr>
                      <a:r>
                        <a:t>bfReserved1</a:t>
                      </a:r>
                    </a:p>
                  </a:txBody>
                  <a:tcPr marL="45720" marR="45720" horzOverflow="overflow">
                    <a:solidFill>
                      <a:srgbClr val="E9F2F6"/>
                    </a:solidFill>
                  </a:tcPr>
                </a:tc>
                <a:tc>
                  <a:txBody>
                    <a:bodyPr/>
                    <a:lstStyle/>
                    <a:p>
                      <a:pPr algn="l">
                        <a:defRPr sz="1800"/>
                      </a:pPr>
                      <a:r>
                        <a:t>Reserved, must be zero.</a:t>
                      </a:r>
                    </a:p>
                  </a:txBody>
                  <a:tcPr marL="45720" marR="45720" horzOverflow="overflow">
                    <a:solidFill>
                      <a:srgbClr val="E9F2F6"/>
                    </a:solidFill>
                  </a:tcPr>
                </a:tc>
                <a:extLst>
                  <a:ext uri="{0D108BD9-81ED-4DB2-BD59-A6C34878D82A}">
                    <a16:rowId xmlns:a16="http://schemas.microsoft.com/office/drawing/2014/main" xmlns="" val="10002"/>
                  </a:ext>
                </a:extLst>
              </a:tr>
              <a:tr h="370840">
                <a:tc>
                  <a:txBody>
                    <a:bodyPr/>
                    <a:lstStyle/>
                    <a:p>
                      <a:pPr algn="ctr">
                        <a:defRPr sz="1800"/>
                      </a:pPr>
                      <a:r>
                        <a:t>bfReserved2</a:t>
                      </a:r>
                    </a:p>
                  </a:txBody>
                  <a:tcPr marL="45720" marR="45720" horzOverflow="overflow">
                    <a:solidFill>
                      <a:srgbClr val="D1E5EC"/>
                    </a:solidFill>
                  </a:tcPr>
                </a:tc>
                <a:tc>
                  <a:txBody>
                    <a:bodyPr/>
                    <a:lstStyle/>
                    <a:p>
                      <a:pPr algn="l">
                        <a:defRPr sz="1800"/>
                      </a:pPr>
                      <a:r>
                        <a:t>Reserved, must be zero.</a:t>
                      </a:r>
                    </a:p>
                  </a:txBody>
                  <a:tcPr marL="45720" marR="45720" horzOverflow="overflow">
                    <a:solidFill>
                      <a:srgbClr val="D1E5EC"/>
                    </a:solidFill>
                  </a:tcPr>
                </a:tc>
                <a:extLst>
                  <a:ext uri="{0D108BD9-81ED-4DB2-BD59-A6C34878D82A}">
                    <a16:rowId xmlns:a16="http://schemas.microsoft.com/office/drawing/2014/main" xmlns="" val="10003"/>
                  </a:ext>
                </a:extLst>
              </a:tr>
              <a:tr h="1488440">
                <a:tc>
                  <a:txBody>
                    <a:bodyPr/>
                    <a:lstStyle/>
                    <a:p>
                      <a:pPr algn="ctr">
                        <a:defRPr sz="1800"/>
                      </a:pPr>
                      <a:r>
                        <a:t>bfOffBits</a:t>
                      </a:r>
                    </a:p>
                  </a:txBody>
                  <a:tcPr marL="45720" marR="45720" horzOverflow="overflow">
                    <a:solidFill>
                      <a:srgbClr val="E9F2F6"/>
                    </a:solidFill>
                  </a:tcPr>
                </a:tc>
                <a:tc>
                  <a:txBody>
                    <a:bodyPr/>
                    <a:lstStyle/>
                    <a:p>
                      <a:pPr algn="l">
                        <a:defRPr sz="1800"/>
                      </a:pPr>
                      <a:r>
                        <a:t>Describe the offset from the beginning of the fileheader to the real image data with bytes. This parameter is necessary because the length of “BITMAPINFOHEADER” and “Palette”  will change according to different situations. Such offset enables you to  access the bitmap data quickly. </a:t>
                      </a:r>
                    </a:p>
                  </a:txBody>
                  <a:tcPr marL="45720" marR="45720" horzOverflow="overflow">
                    <a:solidFill>
                      <a:srgbClr val="E9F2F6"/>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75327916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BMP Image Information Header"/>
          <p:cNvSpPr txBox="1">
            <a:spLocks noGrp="1"/>
          </p:cNvSpPr>
          <p:nvPr>
            <p:ph type="title"/>
          </p:nvPr>
        </p:nvSpPr>
        <p:spPr>
          <a:prstGeom prst="rect">
            <a:avLst/>
          </a:prstGeom>
        </p:spPr>
        <p:txBody>
          <a:bodyPr/>
          <a:lstStyle>
            <a:lvl1pPr>
              <a:defRPr sz="3600"/>
            </a:lvl1pPr>
          </a:lstStyle>
          <a:p>
            <a:r>
              <a:t>BMP Image Information Header</a:t>
            </a:r>
          </a:p>
        </p:txBody>
      </p:sp>
      <p:pic>
        <p:nvPicPr>
          <p:cNvPr id="370" name="image17.png" descr="image17.png"/>
          <p:cNvPicPr>
            <a:picLocks noChangeAspect="1"/>
          </p:cNvPicPr>
          <p:nvPr/>
        </p:nvPicPr>
        <p:blipFill>
          <a:blip r:embed="rId3">
            <a:extLst/>
          </a:blip>
          <a:stretch>
            <a:fillRect/>
          </a:stretch>
        </p:blipFill>
        <p:spPr>
          <a:xfrm>
            <a:off x="29725" y="2454449"/>
            <a:ext cx="5738495" cy="3566840"/>
          </a:xfrm>
          <a:prstGeom prst="rect">
            <a:avLst/>
          </a:prstGeom>
          <a:ln w="12700">
            <a:miter lim="400000"/>
          </a:ln>
        </p:spPr>
      </p:pic>
      <p:graphicFrame>
        <p:nvGraphicFramePr>
          <p:cNvPr id="371" name="表格"/>
          <p:cNvGraphicFramePr/>
          <p:nvPr>
            <p:extLst/>
          </p:nvPr>
        </p:nvGraphicFramePr>
        <p:xfrm>
          <a:off x="323527" y="453468"/>
          <a:ext cx="8712968" cy="5927859"/>
        </p:xfrm>
        <a:graphic>
          <a:graphicData uri="http://schemas.openxmlformats.org/drawingml/2006/table">
            <a:tbl>
              <a:tblPr bandRow="1">
                <a:tableStyleId>{C7B018BB-80A7-4F77-B60F-C8B233D01FF8}</a:tableStyleId>
              </a:tblPr>
              <a:tblGrid>
                <a:gridCol w="2020391">
                  <a:extLst>
                    <a:ext uri="{9D8B030D-6E8A-4147-A177-3AD203B41FA5}">
                      <a16:colId xmlns:a16="http://schemas.microsoft.com/office/drawing/2014/main" xmlns="" val="20000"/>
                    </a:ext>
                  </a:extLst>
                </a:gridCol>
                <a:gridCol w="6692577">
                  <a:extLst>
                    <a:ext uri="{9D8B030D-6E8A-4147-A177-3AD203B41FA5}">
                      <a16:colId xmlns:a16="http://schemas.microsoft.com/office/drawing/2014/main" xmlns="" val="20001"/>
                    </a:ext>
                  </a:extLst>
                </a:gridCol>
              </a:tblGrid>
              <a:tr h="411535">
                <a:tc>
                  <a:txBody>
                    <a:bodyPr/>
                    <a:lstStyle/>
                    <a:p>
                      <a:pPr algn="l">
                        <a:defRPr sz="1800"/>
                      </a:pPr>
                      <a:r>
                        <a:rPr sz="1600"/>
                        <a:t>biSize</a:t>
                      </a:r>
                    </a:p>
                  </a:txBody>
                  <a:tcPr marL="20119" marR="20119" marT="20119" marB="20119" horzOverflow="overflow"/>
                </a:tc>
                <a:tc>
                  <a:txBody>
                    <a:bodyPr/>
                    <a:lstStyle/>
                    <a:p>
                      <a:pPr algn="l">
                        <a:defRPr sz="1600"/>
                      </a:pPr>
                      <a:r>
                        <a:t>Number of bytes to define BITMAPINFOHEADER structure</a:t>
                      </a:r>
                    </a:p>
                  </a:txBody>
                  <a:tcPr marL="20119" marR="20119" marT="20119" marB="20119" horzOverflow="overflow"/>
                </a:tc>
                <a:extLst>
                  <a:ext uri="{0D108BD9-81ED-4DB2-BD59-A6C34878D82A}">
                    <a16:rowId xmlns:a16="http://schemas.microsoft.com/office/drawing/2014/main" xmlns="" val="10000"/>
                  </a:ext>
                </a:extLst>
              </a:tr>
              <a:tr h="281538">
                <a:tc>
                  <a:txBody>
                    <a:bodyPr/>
                    <a:lstStyle/>
                    <a:p>
                      <a:pPr algn="l">
                        <a:defRPr sz="1800"/>
                      </a:pPr>
                      <a:r>
                        <a:rPr sz="1600"/>
                        <a:t>biWidth</a:t>
                      </a:r>
                    </a:p>
                  </a:txBody>
                  <a:tcPr marL="20119" marR="20119" marT="20119" marB="20119" horzOverflow="overflow"/>
                </a:tc>
                <a:tc>
                  <a:txBody>
                    <a:bodyPr/>
                    <a:lstStyle/>
                    <a:p>
                      <a:pPr algn="l">
                        <a:defRPr sz="1800"/>
                      </a:pPr>
                      <a:r>
                        <a:rPr sz="1600"/>
                        <a:t>Image width (number of pixels)</a:t>
                      </a:r>
                    </a:p>
                  </a:txBody>
                  <a:tcPr marL="20119" marR="20119" marT="20119" marB="20119" horzOverflow="overflow"/>
                </a:tc>
                <a:extLst>
                  <a:ext uri="{0D108BD9-81ED-4DB2-BD59-A6C34878D82A}">
                    <a16:rowId xmlns:a16="http://schemas.microsoft.com/office/drawing/2014/main" xmlns="" val="10001"/>
                  </a:ext>
                </a:extLst>
              </a:tr>
              <a:tr h="1005438">
                <a:tc>
                  <a:txBody>
                    <a:bodyPr/>
                    <a:lstStyle/>
                    <a:p>
                      <a:pPr algn="l">
                        <a:defRPr sz="1800"/>
                      </a:pPr>
                      <a:r>
                        <a:rPr sz="1600"/>
                        <a:t>biHeight</a:t>
                      </a:r>
                    </a:p>
                  </a:txBody>
                  <a:tcPr marL="20119" marR="20119" marT="20119" marB="20119" horzOverflow="overflow"/>
                </a:tc>
                <a:tc>
                  <a:txBody>
                    <a:bodyPr/>
                    <a:lstStyle/>
                    <a:p>
                      <a:pPr algn="l">
                        <a:defRPr sz="1800"/>
                      </a:pPr>
                      <a:r>
                        <a:rPr sz="1600"/>
                        <a:t>Image height (number of pixels). Note: Besides describing height, “biHeight” can be also denote whether the image is upright or not.  (Positive-&gt;inverted, Negative-&gt;upright). Most of the BMP files are inverted bitmap, namely, biHeight&gt;0.</a:t>
                      </a:r>
                    </a:p>
                  </a:txBody>
                  <a:tcPr marL="20119" marR="20119" marT="20119" marB="20119" horzOverflow="overflow"/>
                </a:tc>
                <a:extLst>
                  <a:ext uri="{0D108BD9-81ED-4DB2-BD59-A6C34878D82A}">
                    <a16:rowId xmlns:a16="http://schemas.microsoft.com/office/drawing/2014/main" xmlns="" val="10002"/>
                  </a:ext>
                </a:extLst>
              </a:tr>
              <a:tr h="411535">
                <a:tc>
                  <a:txBody>
                    <a:bodyPr/>
                    <a:lstStyle/>
                    <a:p>
                      <a:pPr algn="l">
                        <a:defRPr sz="1800"/>
                      </a:pPr>
                      <a:r>
                        <a:rPr sz="1600"/>
                        <a:t>biPlanes</a:t>
                      </a:r>
                    </a:p>
                  </a:txBody>
                  <a:tcPr marL="20119" marR="20119" marT="20119" marB="20119" horzOverflow="overflow"/>
                </a:tc>
                <a:tc>
                  <a:txBody>
                    <a:bodyPr/>
                    <a:lstStyle/>
                    <a:p>
                      <a:pPr algn="l">
                        <a:defRPr sz="1800"/>
                      </a:pPr>
                      <a:r>
                        <a:rPr sz="1600"/>
                        <a:t>Number of planes. Always be 1..</a:t>
                      </a:r>
                    </a:p>
                  </a:txBody>
                  <a:tcPr marL="20119" marR="20119" marT="20119" marB="20119" horzOverflow="overflow"/>
                </a:tc>
                <a:extLst>
                  <a:ext uri="{0D108BD9-81ED-4DB2-BD59-A6C34878D82A}">
                    <a16:rowId xmlns:a16="http://schemas.microsoft.com/office/drawing/2014/main" xmlns="" val="10003"/>
                  </a:ext>
                </a:extLst>
              </a:tr>
              <a:tr h="764780">
                <a:tc>
                  <a:txBody>
                    <a:bodyPr/>
                    <a:lstStyle/>
                    <a:p>
                      <a:pPr algn="l">
                        <a:defRPr sz="1800"/>
                      </a:pPr>
                      <a:r>
                        <a:rPr sz="1600"/>
                        <a:t>biBitCount</a:t>
                      </a:r>
                    </a:p>
                  </a:txBody>
                  <a:tcPr marL="20119" marR="20119" marT="20119" marB="20119" horzOverflow="overflow"/>
                </a:tc>
                <a:tc>
                  <a:txBody>
                    <a:bodyPr/>
                    <a:lstStyle/>
                    <a:p>
                      <a:pPr algn="l">
                        <a:defRPr sz="1800"/>
                      </a:pPr>
                      <a:r>
                        <a:rPr sz="1600"/>
                        <a:t>Bits per pixel (Bits/pixel), which is 1, 4, 8, 16, 24 or 32. </a:t>
                      </a:r>
                    </a:p>
                  </a:txBody>
                  <a:tcPr marL="20119" marR="20119" marT="20119" marB="20119" horzOverflow="overflow"/>
                </a:tc>
                <a:extLst>
                  <a:ext uri="{0D108BD9-81ED-4DB2-BD59-A6C34878D82A}">
                    <a16:rowId xmlns:a16="http://schemas.microsoft.com/office/drawing/2014/main" xmlns="" val="10004"/>
                  </a:ext>
                </a:extLst>
              </a:tr>
              <a:tr h="504241">
                <a:tc>
                  <a:txBody>
                    <a:bodyPr/>
                    <a:lstStyle/>
                    <a:p>
                      <a:pPr algn="l">
                        <a:defRPr sz="1800"/>
                      </a:pPr>
                      <a:r>
                        <a:rPr sz="1600"/>
                        <a:t>biCompression</a:t>
                      </a:r>
                    </a:p>
                  </a:txBody>
                  <a:tcPr marL="20119" marR="20119" marT="20119" marB="20119" horzOverflow="overflow"/>
                </a:tc>
                <a:tc>
                  <a:txBody>
                    <a:bodyPr/>
                    <a:lstStyle/>
                    <a:p>
                      <a:pPr algn="l">
                        <a:defRPr sz="1800"/>
                      </a:pPr>
                      <a:r>
                        <a:rPr sz="1600"/>
                        <a:t>Compression type. Only non-compression is discussed here: BI_RGB.</a:t>
                      </a:r>
                    </a:p>
                  </a:txBody>
                  <a:tcPr marL="20119" marR="20119" marT="20119" marB="20119" horzOverflow="overflow"/>
                </a:tc>
                <a:extLst>
                  <a:ext uri="{0D108BD9-81ED-4DB2-BD59-A6C34878D82A}">
                    <a16:rowId xmlns:a16="http://schemas.microsoft.com/office/drawing/2014/main" xmlns="" val="10005"/>
                  </a:ext>
                </a:extLst>
              </a:tr>
              <a:tr h="411535">
                <a:tc>
                  <a:txBody>
                    <a:bodyPr/>
                    <a:lstStyle/>
                    <a:p>
                      <a:pPr algn="l">
                        <a:defRPr sz="1800"/>
                      </a:pPr>
                      <a:r>
                        <a:rPr sz="1600"/>
                        <a:t>biSizeImage</a:t>
                      </a:r>
                    </a:p>
                  </a:txBody>
                  <a:tcPr marL="20119" marR="20119" marT="20119" marB="20119" horzOverflow="overflow"/>
                </a:tc>
                <a:tc>
                  <a:txBody>
                    <a:bodyPr/>
                    <a:lstStyle/>
                    <a:p>
                      <a:pPr algn="l">
                        <a:defRPr sz="1800"/>
                      </a:pPr>
                      <a:r>
                        <a:rPr sz="1600"/>
                        <a:t>Image size with bytes. When biCompression=BI_RGB, biSizeImage=0.</a:t>
                      </a:r>
                    </a:p>
                  </a:txBody>
                  <a:tcPr marL="20119" marR="20119" marT="20119" marB="20119" horzOverflow="overflow"/>
                </a:tc>
                <a:extLst>
                  <a:ext uri="{0D108BD9-81ED-4DB2-BD59-A6C34878D82A}">
                    <a16:rowId xmlns:a16="http://schemas.microsoft.com/office/drawing/2014/main" xmlns="" val="10006"/>
                  </a:ext>
                </a:extLst>
              </a:tr>
              <a:tr h="504241">
                <a:tc>
                  <a:txBody>
                    <a:bodyPr/>
                    <a:lstStyle/>
                    <a:p>
                      <a:pPr algn="l">
                        <a:defRPr sz="1800"/>
                      </a:pPr>
                      <a:r>
                        <a:rPr sz="1600"/>
                        <a:t>biXPelsPerMeter</a:t>
                      </a:r>
                    </a:p>
                  </a:txBody>
                  <a:tcPr marL="20119" marR="20119" marT="20119" marB="20119" horzOverflow="overflow"/>
                </a:tc>
                <a:tc>
                  <a:txBody>
                    <a:bodyPr/>
                    <a:lstStyle/>
                    <a:p>
                      <a:pPr algn="l">
                        <a:defRPr sz="1800"/>
                      </a:pPr>
                      <a:r>
                        <a:rPr sz="1600"/>
                        <a:t>Horizontal resolution, pixels/meter.</a:t>
                      </a:r>
                    </a:p>
                  </a:txBody>
                  <a:tcPr marL="20119" marR="20119" marT="20119" marB="20119" horzOverflow="overflow"/>
                </a:tc>
                <a:extLst>
                  <a:ext uri="{0D108BD9-81ED-4DB2-BD59-A6C34878D82A}">
                    <a16:rowId xmlns:a16="http://schemas.microsoft.com/office/drawing/2014/main" xmlns="" val="10007"/>
                  </a:ext>
                </a:extLst>
              </a:tr>
              <a:tr h="504241">
                <a:tc>
                  <a:txBody>
                    <a:bodyPr/>
                    <a:lstStyle/>
                    <a:p>
                      <a:pPr algn="l">
                        <a:defRPr sz="1800"/>
                      </a:pPr>
                      <a:r>
                        <a:rPr sz="1600"/>
                        <a:t>biYPelsPerMeter</a:t>
                      </a:r>
                    </a:p>
                  </a:txBody>
                  <a:tcPr marL="20119" marR="20119" marT="20119" marB="20119" horzOverflow="overflow"/>
                </a:tc>
                <a:tc>
                  <a:txBody>
                    <a:bodyPr/>
                    <a:lstStyle/>
                    <a:p>
                      <a:pPr algn="l">
                        <a:defRPr sz="1800"/>
                      </a:pPr>
                      <a:r>
                        <a:rPr sz="1600"/>
                        <a:t>Vertical resolution, pixels/meter</a:t>
                      </a:r>
                    </a:p>
                  </a:txBody>
                  <a:tcPr marL="20119" marR="20119" marT="20119" marB="20119" horzOverflow="overflow"/>
                </a:tc>
                <a:extLst>
                  <a:ext uri="{0D108BD9-81ED-4DB2-BD59-A6C34878D82A}">
                    <a16:rowId xmlns:a16="http://schemas.microsoft.com/office/drawing/2014/main" xmlns="" val="10008"/>
                  </a:ext>
                </a:extLst>
              </a:tr>
              <a:tr h="588157">
                <a:tc>
                  <a:txBody>
                    <a:bodyPr/>
                    <a:lstStyle/>
                    <a:p>
                      <a:pPr algn="l">
                        <a:defRPr sz="1800"/>
                      </a:pPr>
                      <a:r>
                        <a:rPr sz="1600"/>
                        <a:t>biClrUsed</a:t>
                      </a:r>
                    </a:p>
                  </a:txBody>
                  <a:tcPr marL="20119" marR="20119" marT="20119" marB="20119" horzOverflow="overflow"/>
                </a:tc>
                <a:tc>
                  <a:txBody>
                    <a:bodyPr/>
                    <a:lstStyle/>
                    <a:p>
                      <a:pPr algn="l">
                        <a:defRPr sz="1800"/>
                      </a:pPr>
                      <a:r>
                        <a:rPr sz="1600"/>
                        <a:t>Number of color indices used in the bitmap (0-&gt;all the palette items are used).</a:t>
                      </a:r>
                    </a:p>
                  </a:txBody>
                  <a:tcPr marL="20119" marR="20119" marT="20119" marB="20119" horzOverflow="overflow"/>
                </a:tc>
                <a:extLst>
                  <a:ext uri="{0D108BD9-81ED-4DB2-BD59-A6C34878D82A}">
                    <a16:rowId xmlns:a16="http://schemas.microsoft.com/office/drawing/2014/main" xmlns="" val="10009"/>
                  </a:ext>
                </a:extLst>
              </a:tr>
              <a:tr h="522838">
                <a:tc>
                  <a:txBody>
                    <a:bodyPr/>
                    <a:lstStyle/>
                    <a:p>
                      <a:pPr algn="l">
                        <a:defRPr sz="1800"/>
                      </a:pPr>
                      <a:r>
                        <a:rPr sz="1600"/>
                        <a:t>biClrImportant</a:t>
                      </a:r>
                    </a:p>
                  </a:txBody>
                  <a:tcPr marL="20119" marR="20119" marT="20119" marB="20119" horzOverflow="overflow"/>
                </a:tc>
                <a:tc>
                  <a:txBody>
                    <a:bodyPr/>
                    <a:lstStyle/>
                    <a:p>
                      <a:pPr algn="l">
                        <a:defRPr sz="1800"/>
                      </a:pPr>
                      <a:r>
                        <a:rPr sz="1600" dirty="0"/>
                        <a:t>Number of important color indices for image display. 0-&gt;all items are important.</a:t>
                      </a:r>
                    </a:p>
                  </a:txBody>
                  <a:tcPr marL="20119" marR="20119" marT="20119" marB="20119" horzOverflow="overflow"/>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94204890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70"/>
                                        </p:tgtEl>
                                        <p:attrNameLst>
                                          <p:attrName>style.visibility</p:attrName>
                                        </p:attrNameLst>
                                      </p:cBhvr>
                                      <p:to>
                                        <p:strVal val="visible"/>
                                      </p:to>
                                    </p:set>
                                    <p:animEffect transition="in" filter="dissolve">
                                      <p:cBhvr>
                                        <p:cTn id="7" dur="500"/>
                                        <p:tgtEl>
                                          <p:spTgt spid="3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371"/>
                                        </p:tgtEl>
                                        <p:attrNameLst>
                                          <p:attrName>style.visibility</p:attrName>
                                        </p:attrNameLst>
                                      </p:cBhvr>
                                      <p:to>
                                        <p:strVal val="visible"/>
                                      </p:to>
                                    </p:set>
                                    <p:animEffect transition="in" filter="dissolve">
                                      <p:cBhvr>
                                        <p:cTn id="1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advAuto="0"/>
      <p:bldP spid="371"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alette and bitmap data"/>
          <p:cNvSpPr txBox="1">
            <a:spLocks noGrp="1"/>
          </p:cNvSpPr>
          <p:nvPr>
            <p:ph type="title"/>
          </p:nvPr>
        </p:nvSpPr>
        <p:spPr>
          <a:prstGeom prst="rect">
            <a:avLst/>
          </a:prstGeom>
        </p:spPr>
        <p:txBody>
          <a:bodyPr/>
          <a:lstStyle>
            <a:lvl1pPr>
              <a:defRPr sz="3600"/>
            </a:lvl1pPr>
          </a:lstStyle>
          <a:p>
            <a:r>
              <a:t>Palette and bitmap data</a:t>
            </a:r>
          </a:p>
        </p:txBody>
      </p:sp>
      <p:graphicFrame>
        <p:nvGraphicFramePr>
          <p:cNvPr id="376" name="表格"/>
          <p:cNvGraphicFramePr/>
          <p:nvPr/>
        </p:nvGraphicFramePr>
        <p:xfrm>
          <a:off x="124541" y="1569328"/>
          <a:ext cx="8839947" cy="2697479"/>
        </p:xfrm>
        <a:graphic>
          <a:graphicData uri="http://schemas.openxmlformats.org/drawingml/2006/table">
            <a:tbl>
              <a:tblPr firstRow="1" bandRow="1"/>
              <a:tblGrid>
                <a:gridCol w="15240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5791947">
                  <a:extLst>
                    <a:ext uri="{9D8B030D-6E8A-4147-A177-3AD203B41FA5}">
                      <a16:colId xmlns:a16="http://schemas.microsoft.com/office/drawing/2014/main" xmlns="" val="20002"/>
                    </a:ext>
                  </a:extLst>
                </a:gridCol>
              </a:tblGrid>
              <a:tr h="1767840">
                <a:tc>
                  <a:txBody>
                    <a:bodyPr/>
                    <a:lstStyle/>
                    <a:p>
                      <a:pPr algn="l">
                        <a:defRPr sz="1800" b="0">
                          <a:solidFill>
                            <a:srgbClr val="000000"/>
                          </a:solidFill>
                        </a:defRPr>
                      </a:pPr>
                      <a:r>
                        <a:rPr b="1">
                          <a:solidFill>
                            <a:srgbClr val="FFFFFF"/>
                          </a:solidFill>
                          <a:sym typeface="Helvetica"/>
                        </a:rPr>
                        <a:t>Palette</a:t>
                      </a:r>
                    </a:p>
                  </a:txBody>
                  <a:tcPr marL="45720" marR="45720" horzOverflow="overflow">
                    <a:solidFill>
                      <a:srgbClr val="60B5CC"/>
                    </a:solidFill>
                  </a:tcPr>
                </a:tc>
                <a:tc>
                  <a:txBody>
                    <a:bodyPr/>
                    <a:lstStyle/>
                    <a:p>
                      <a:pPr algn="l">
                        <a:defRPr sz="1800" b="0">
                          <a:solidFill>
                            <a:srgbClr val="000000"/>
                          </a:solidFill>
                        </a:defRPr>
                      </a:pPr>
                      <a:r>
                        <a:rPr b="1">
                          <a:solidFill>
                            <a:srgbClr val="FFFFFF"/>
                          </a:solidFill>
                          <a:sym typeface="Helvetica"/>
                        </a:rPr>
                        <a:t>N*4 bytes</a:t>
                      </a:r>
                    </a:p>
                  </a:txBody>
                  <a:tcPr marL="45720" marR="45720" horzOverflow="overflow">
                    <a:solidFill>
                      <a:srgbClr val="60B5CC"/>
                    </a:solidFill>
                  </a:tcPr>
                </a:tc>
                <a:tc>
                  <a:txBody>
                    <a:bodyPr/>
                    <a:lstStyle/>
                    <a:p>
                      <a:pPr algn="l">
                        <a:defRPr sz="1800">
                          <a:sym typeface="Helvetica"/>
                        </a:defRPr>
                      </a:pPr>
                      <a:r>
                        <a:t>For each item in the Palette, these </a:t>
                      </a:r>
                      <a:r>
                        <a:rPr>
                          <a:solidFill>
                            <a:srgbClr val="FF2600"/>
                          </a:solidFill>
                        </a:rPr>
                        <a:t>FOUR </a:t>
                      </a:r>
                      <a:r>
                        <a:t>bytes are for RGB values:</a:t>
                      </a:r>
                    </a:p>
                    <a:p>
                      <a:pPr algn="l">
                        <a:defRPr sz="1800">
                          <a:sym typeface="Helvetica"/>
                        </a:defRPr>
                      </a:pPr>
                      <a:r>
                        <a:t>1 byte for blue</a:t>
                      </a:r>
                    </a:p>
                    <a:p>
                      <a:pPr algn="l">
                        <a:defRPr sz="1800">
                          <a:sym typeface="Helvetica"/>
                        </a:defRPr>
                      </a:pPr>
                      <a:r>
                        <a:t>1 byte for green</a:t>
                      </a:r>
                    </a:p>
                    <a:p>
                      <a:pPr algn="l">
                        <a:defRPr sz="1800">
                          <a:sym typeface="Helvetica"/>
                        </a:defRPr>
                      </a:pPr>
                      <a:r>
                        <a:t>1 byte for red</a:t>
                      </a:r>
                    </a:p>
                    <a:p>
                      <a:pPr algn="l">
                        <a:defRPr sz="1800">
                          <a:sym typeface="Helvetica"/>
                        </a:defRPr>
                      </a:pPr>
                      <a:r>
                        <a:t>1 byte always </a:t>
                      </a:r>
                      <a:r>
                        <a:rPr>
                          <a:solidFill>
                            <a:srgbClr val="FF2600"/>
                          </a:solidFill>
                        </a:rPr>
                        <a:t>ZERO</a:t>
                      </a:r>
                      <a:r>
                        <a:t>.</a:t>
                      </a:r>
                    </a:p>
                  </a:txBody>
                  <a:tcPr marL="45720" marR="45720" horzOverflow="overflow">
                    <a:solidFill>
                      <a:srgbClr val="60B5CC"/>
                    </a:solidFill>
                  </a:tcPr>
                </a:tc>
                <a:extLst>
                  <a:ext uri="{0D108BD9-81ED-4DB2-BD59-A6C34878D82A}">
                    <a16:rowId xmlns:a16="http://schemas.microsoft.com/office/drawing/2014/main" xmlns="" val="10000"/>
                  </a:ext>
                </a:extLst>
              </a:tr>
              <a:tr h="929639">
                <a:tc>
                  <a:txBody>
                    <a:bodyPr/>
                    <a:lstStyle/>
                    <a:p>
                      <a:pPr algn="l">
                        <a:defRPr sz="1800"/>
                      </a:pPr>
                      <a:r>
                        <a:t>Bitmap data</a:t>
                      </a:r>
                    </a:p>
                  </a:txBody>
                  <a:tcPr marL="45720" marR="45720" horzOverflow="overflow">
                    <a:solidFill>
                      <a:srgbClr val="D1E5EC"/>
                    </a:solidFill>
                  </a:tcPr>
                </a:tc>
                <a:tc>
                  <a:txBody>
                    <a:bodyPr/>
                    <a:lstStyle/>
                    <a:p>
                      <a:pPr algn="l">
                        <a:defRPr sz="1800"/>
                      </a:pPr>
                      <a:endParaRPr/>
                    </a:p>
                  </a:txBody>
                  <a:tcPr marL="45720" marR="45720" horzOverflow="overflow">
                    <a:solidFill>
                      <a:srgbClr val="D1E5EC"/>
                    </a:solidFill>
                  </a:tcPr>
                </a:tc>
                <a:tc>
                  <a:txBody>
                    <a:bodyPr/>
                    <a:lstStyle/>
                    <a:p>
                      <a:pPr algn="l">
                        <a:defRPr sz="1800"/>
                      </a:pPr>
                      <a:r>
                        <a:t>Its size depends on image size and color depth. It stores the index number of palette, or RGB value, which depends on the color depth. </a:t>
                      </a:r>
                    </a:p>
                  </a:txBody>
                  <a:tcPr marL="45720" marR="45720" horzOverflow="overflow">
                    <a:solidFill>
                      <a:srgbClr val="D1E5EC"/>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79539231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alette"/>
          <p:cNvSpPr txBox="1">
            <a:spLocks noGrp="1"/>
          </p:cNvSpPr>
          <p:nvPr>
            <p:ph type="title"/>
          </p:nvPr>
        </p:nvSpPr>
        <p:spPr>
          <a:prstGeom prst="rect">
            <a:avLst/>
          </a:prstGeom>
        </p:spPr>
        <p:txBody>
          <a:bodyPr/>
          <a:lstStyle>
            <a:lvl1pPr>
              <a:defRPr sz="3600"/>
            </a:lvl1pPr>
          </a:lstStyle>
          <a:p>
            <a:r>
              <a:t>Palette</a:t>
            </a:r>
          </a:p>
        </p:txBody>
      </p:sp>
      <p:sp>
        <p:nvSpPr>
          <p:cNvPr id="381" name="The RGBQUAD array"/>
          <p:cNvSpPr txBox="1">
            <a:spLocks noGrp="1"/>
          </p:cNvSpPr>
          <p:nvPr>
            <p:ph type="body" idx="1"/>
          </p:nvPr>
        </p:nvSpPr>
        <p:spPr>
          <a:prstGeom prst="rect">
            <a:avLst/>
          </a:prstGeom>
        </p:spPr>
        <p:txBody>
          <a:bodyPr/>
          <a:lstStyle>
            <a:lvl1pPr>
              <a:defRPr b="1">
                <a:latin typeface="+mj-lt"/>
                <a:ea typeface="+mj-ea"/>
                <a:cs typeface="+mj-cs"/>
                <a:sym typeface="Helvetica"/>
              </a:defRPr>
            </a:lvl1pPr>
          </a:lstStyle>
          <a:p>
            <a:r>
              <a:t>The RGBQUAD array</a:t>
            </a:r>
          </a:p>
        </p:txBody>
      </p:sp>
      <p:graphicFrame>
        <p:nvGraphicFramePr>
          <p:cNvPr id="382" name="表格"/>
          <p:cNvGraphicFramePr/>
          <p:nvPr/>
        </p:nvGraphicFramePr>
        <p:xfrm>
          <a:off x="457200" y="2416263"/>
          <a:ext cx="8229600" cy="2286000"/>
        </p:xfrm>
        <a:graphic>
          <a:graphicData uri="http://schemas.openxmlformats.org/drawingml/2006/table">
            <a:tbl>
              <a:tblPr/>
              <a:tblGrid>
                <a:gridCol w="730424">
                  <a:extLst>
                    <a:ext uri="{9D8B030D-6E8A-4147-A177-3AD203B41FA5}">
                      <a16:colId xmlns:a16="http://schemas.microsoft.com/office/drawing/2014/main" xmlns="" val="20000"/>
                    </a:ext>
                  </a:extLst>
                </a:gridCol>
                <a:gridCol w="720080">
                  <a:extLst>
                    <a:ext uri="{9D8B030D-6E8A-4147-A177-3AD203B41FA5}">
                      <a16:colId xmlns:a16="http://schemas.microsoft.com/office/drawing/2014/main" xmlns="" val="20001"/>
                    </a:ext>
                  </a:extLst>
                </a:gridCol>
                <a:gridCol w="1656184">
                  <a:extLst>
                    <a:ext uri="{9D8B030D-6E8A-4147-A177-3AD203B41FA5}">
                      <a16:colId xmlns:a16="http://schemas.microsoft.com/office/drawing/2014/main" xmlns="" val="20002"/>
                    </a:ext>
                  </a:extLst>
                </a:gridCol>
                <a:gridCol w="1080120">
                  <a:extLst>
                    <a:ext uri="{9D8B030D-6E8A-4147-A177-3AD203B41FA5}">
                      <a16:colId xmlns:a16="http://schemas.microsoft.com/office/drawing/2014/main" xmlns="" val="20003"/>
                    </a:ext>
                  </a:extLst>
                </a:gridCol>
                <a:gridCol w="4042792">
                  <a:extLst>
                    <a:ext uri="{9D8B030D-6E8A-4147-A177-3AD203B41FA5}">
                      <a16:colId xmlns:a16="http://schemas.microsoft.com/office/drawing/2014/main" xmlns="" val="20004"/>
                    </a:ext>
                  </a:extLst>
                </a:gridCol>
              </a:tblGrid>
              <a:tr h="396240">
                <a:tc>
                  <a:txBody>
                    <a:bodyPr/>
                    <a:lstStyle/>
                    <a:p>
                      <a:pPr algn="l">
                        <a:defRPr sz="1800"/>
                      </a:pPr>
                      <a:r>
                        <a:rPr sz="2000"/>
                        <a:t>start</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size</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name</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stdvalue</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purpose</a:t>
                      </a:r>
                    </a:p>
                  </a:txBody>
                  <a:tcPr marL="45720" marR="4572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0"/>
                  </a:ext>
                </a:extLst>
              </a:tr>
              <a:tr h="396240">
                <a:tc>
                  <a:txBody>
                    <a:bodyPr/>
                    <a:lstStyle/>
                    <a:p>
                      <a:pPr algn="l">
                        <a:defRPr sz="1800"/>
                      </a:pPr>
                      <a:r>
                        <a:rPr sz="2000"/>
                        <a:t>1</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1</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rgbBlue</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specifies the blue part of the color.</a:t>
                      </a:r>
                    </a:p>
                  </a:txBody>
                  <a:tcPr marL="45720" marR="4572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1"/>
                  </a:ext>
                </a:extLst>
              </a:tr>
              <a:tr h="701040">
                <a:tc>
                  <a:txBody>
                    <a:bodyPr/>
                    <a:lstStyle/>
                    <a:p>
                      <a:pPr algn="l">
                        <a:defRPr sz="1800"/>
                      </a:pPr>
                      <a:r>
                        <a:rPr sz="2000"/>
                        <a:t>2</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1</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rgbGreen</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specifies the green part of the color.</a:t>
                      </a:r>
                    </a:p>
                  </a:txBody>
                  <a:tcPr marL="45720" marR="4572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2"/>
                  </a:ext>
                </a:extLst>
              </a:tr>
              <a:tr h="396240">
                <a:tc>
                  <a:txBody>
                    <a:bodyPr/>
                    <a:lstStyle/>
                    <a:p>
                      <a:pPr algn="l">
                        <a:defRPr sz="1800"/>
                      </a:pPr>
                      <a:r>
                        <a:rPr sz="2000"/>
                        <a:t>3</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1</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rgbRed</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specifies the red part of the color.</a:t>
                      </a:r>
                    </a:p>
                  </a:txBody>
                  <a:tcPr marL="45720" marR="4572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3"/>
                  </a:ext>
                </a:extLst>
              </a:tr>
              <a:tr h="396240">
                <a:tc>
                  <a:txBody>
                    <a:bodyPr/>
                    <a:lstStyle/>
                    <a:p>
                      <a:pPr algn="l">
                        <a:defRPr sz="1800"/>
                      </a:pPr>
                      <a:r>
                        <a:rPr sz="2000"/>
                        <a:t>4</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1</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rgbReserved</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a:t>
                      </a:r>
                    </a:p>
                  </a:txBody>
                  <a:tcPr marL="45720" marR="45720" anchor="ctr" horzOverflow="overflow">
                    <a:lnL w="12700">
                      <a:miter lim="400000"/>
                    </a:lnL>
                    <a:lnR w="12700">
                      <a:miter lim="400000"/>
                    </a:lnR>
                    <a:lnT w="12700">
                      <a:miter lim="400000"/>
                    </a:lnT>
                    <a:lnB w="12700">
                      <a:miter lim="400000"/>
                    </a:lnB>
                    <a:noFill/>
                  </a:tcPr>
                </a:tc>
                <a:tc>
                  <a:txBody>
                    <a:bodyPr/>
                    <a:lstStyle/>
                    <a:p>
                      <a:pPr algn="l">
                        <a:defRPr sz="1800"/>
                      </a:pPr>
                      <a:r>
                        <a:rPr sz="2000"/>
                        <a:t>must always be set to zero.</a:t>
                      </a:r>
                    </a:p>
                  </a:txBody>
                  <a:tcPr marL="45720" marR="4572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1146395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Bitmap data"/>
          <p:cNvSpPr txBox="1">
            <a:spLocks noGrp="1"/>
          </p:cNvSpPr>
          <p:nvPr>
            <p:ph type="title"/>
          </p:nvPr>
        </p:nvSpPr>
        <p:spPr>
          <a:prstGeom prst="rect">
            <a:avLst/>
          </a:prstGeom>
        </p:spPr>
        <p:txBody>
          <a:bodyPr/>
          <a:lstStyle>
            <a:lvl1pPr>
              <a:defRPr sz="3600"/>
            </a:lvl1pPr>
          </a:lstStyle>
          <a:p>
            <a:r>
              <a:t>Bitmap data</a:t>
            </a:r>
          </a:p>
        </p:txBody>
      </p:sp>
      <p:graphicFrame>
        <p:nvGraphicFramePr>
          <p:cNvPr id="385" name="表格"/>
          <p:cNvGraphicFramePr/>
          <p:nvPr/>
        </p:nvGraphicFramePr>
        <p:xfrm>
          <a:off x="914400" y="2236222"/>
          <a:ext cx="8229600" cy="863600"/>
        </p:xfrm>
        <a:graphic>
          <a:graphicData uri="http://schemas.openxmlformats.org/drawingml/2006/table">
            <a:tbl>
              <a:tblPr/>
              <a:tblGrid>
                <a:gridCol w="4114800">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tblGrid>
              <a:tr h="431800">
                <a:tc>
                  <a:txBody>
                    <a:bodyPr/>
                    <a:lstStyle/>
                    <a:p>
                      <a:pPr algn="l">
                        <a:defRPr sz="1800"/>
                      </a:pPr>
                      <a:endParaRPr/>
                    </a:p>
                  </a:txBody>
                  <a:tcPr marL="76200" marR="76200" marT="76200" marB="76200" anchor="ctr" horzOverflow="overflow">
                    <a:lnL w="12700">
                      <a:miter lim="400000"/>
                    </a:lnL>
                    <a:lnR w="12700">
                      <a:miter lim="400000"/>
                    </a:lnR>
                    <a:lnT w="12700">
                      <a:miter lim="400000"/>
                    </a:lnT>
                    <a:lnB w="12700">
                      <a:miter lim="400000"/>
                    </a:lnB>
                    <a:noFill/>
                  </a:tcPr>
                </a:tc>
                <a:tc>
                  <a:txBody>
                    <a:bodyPr/>
                    <a:lstStyle/>
                    <a:p>
                      <a:pPr algn="l">
                        <a:defRPr sz="1800"/>
                      </a:pPr>
                      <a:endParaRPr/>
                    </a:p>
                  </a:txBody>
                  <a:tcPr marL="76200" marR="76200" marT="76200" marB="7620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0"/>
                  </a:ext>
                </a:extLst>
              </a:tr>
              <a:tr h="431800">
                <a:tc>
                  <a:txBody>
                    <a:bodyPr/>
                    <a:lstStyle/>
                    <a:p>
                      <a:pPr algn="l">
                        <a:defRPr sz="1800"/>
                      </a:pPr>
                      <a:r>
                        <a:t>pixels displayed on the screen</a:t>
                      </a:r>
                    </a:p>
                  </a:txBody>
                  <a:tcPr marL="76200" marR="76200" marT="76200" marB="76200" anchor="ctr" horzOverflow="overflow">
                    <a:lnL w="12700">
                      <a:miter lim="400000"/>
                    </a:lnL>
                    <a:lnR w="12700">
                      <a:miter lim="400000"/>
                    </a:lnR>
                    <a:lnT w="12700">
                      <a:miter lim="400000"/>
                    </a:lnT>
                    <a:lnB w="12700">
                      <a:miter lim="400000"/>
                    </a:lnB>
                    <a:noFill/>
                  </a:tcPr>
                </a:tc>
                <a:tc>
                  <a:txBody>
                    <a:bodyPr/>
                    <a:lstStyle/>
                    <a:p>
                      <a:pPr algn="l">
                        <a:defRPr sz="1800"/>
                      </a:pPr>
                      <a:r>
                        <a:t>pixels stored in .bmp-file</a:t>
                      </a:r>
                    </a:p>
                  </a:txBody>
                  <a:tcPr marL="76200" marR="76200" marT="76200" marB="7620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1"/>
                  </a:ext>
                </a:extLst>
              </a:tr>
            </a:tbl>
          </a:graphicData>
        </a:graphic>
      </p:graphicFrame>
      <p:graphicFrame>
        <p:nvGraphicFramePr>
          <p:cNvPr id="386" name="表格"/>
          <p:cNvGraphicFramePr/>
          <p:nvPr/>
        </p:nvGraphicFramePr>
        <p:xfrm>
          <a:off x="755576" y="5805263"/>
          <a:ext cx="8229600" cy="990600"/>
        </p:xfrm>
        <a:graphic>
          <a:graphicData uri="http://schemas.openxmlformats.org/drawingml/2006/table">
            <a:tbl>
              <a:tblPr/>
              <a:tblGrid>
                <a:gridCol w="4114800">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tblGrid>
              <a:tr h="635000">
                <a:tc>
                  <a:txBody>
                    <a:bodyPr/>
                    <a:lstStyle/>
                    <a:p>
                      <a:pPr>
                        <a:defRPr sz="1800"/>
                      </a:pPr>
                      <a:r>
                        <a:t>6 bytes that represent a row in the bitmap:</a:t>
                      </a:r>
                    </a:p>
                  </a:txBody>
                  <a:tcPr marL="38100" marR="38100" marT="38100" marB="38100" anchor="ctr" horzOverflow="overflow">
                    <a:lnL w="12700">
                      <a:miter lim="400000"/>
                    </a:lnL>
                    <a:lnR w="12700">
                      <a:miter lim="400000"/>
                    </a:lnR>
                    <a:lnT w="12700">
                      <a:miter lim="400000"/>
                    </a:lnT>
                    <a:lnB w="12700">
                      <a:miter lim="400000"/>
                    </a:lnB>
                    <a:noFill/>
                  </a:tcPr>
                </a:tc>
                <a:tc>
                  <a:txBody>
                    <a:bodyPr/>
                    <a:lstStyle/>
                    <a:p>
                      <a:pPr algn="l">
                        <a:defRPr sz="1800"/>
                      </a:pPr>
                      <a:r>
                        <a:t>A0 37 F2 8B 31 C4</a:t>
                      </a:r>
                    </a:p>
                  </a:txBody>
                  <a:tcPr marL="38100" marR="38100" marT="38100" marB="3810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0"/>
                  </a:ext>
                </a:extLst>
              </a:tr>
              <a:tr h="355600">
                <a:tc>
                  <a:txBody>
                    <a:bodyPr/>
                    <a:lstStyle/>
                    <a:p>
                      <a:pPr>
                        <a:defRPr sz="1800"/>
                      </a:pPr>
                      <a:r>
                        <a:t>must be saved as:</a:t>
                      </a:r>
                    </a:p>
                  </a:txBody>
                  <a:tcPr marL="38100" marR="38100" marT="38100" marB="38100" anchor="ctr" horzOverflow="overflow">
                    <a:lnL w="12700">
                      <a:miter lim="400000"/>
                    </a:lnL>
                    <a:lnR w="12700">
                      <a:miter lim="400000"/>
                    </a:lnR>
                    <a:lnT w="12700">
                      <a:miter lim="400000"/>
                    </a:lnT>
                    <a:lnB w="12700">
                      <a:miter lim="400000"/>
                    </a:lnB>
                    <a:noFill/>
                  </a:tcPr>
                </a:tc>
                <a:tc>
                  <a:txBody>
                    <a:bodyPr/>
                    <a:lstStyle/>
                    <a:p>
                      <a:pPr algn="l">
                        <a:defRPr sz="1800"/>
                      </a:pPr>
                      <a:r>
                        <a:t>A0 37 F2 8B 31 C4 </a:t>
                      </a:r>
                      <a:r>
                        <a:rPr b="1">
                          <a:latin typeface="+mj-lt"/>
                          <a:ea typeface="+mj-ea"/>
                          <a:cs typeface="+mj-cs"/>
                          <a:sym typeface="Helvetica"/>
                        </a:rPr>
                        <a:t>00 00</a:t>
                      </a:r>
                    </a:p>
                  </a:txBody>
                  <a:tcPr marL="38100" marR="38100" marT="38100" marB="3810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1"/>
                  </a:ext>
                </a:extLst>
              </a:tr>
            </a:tbl>
          </a:graphicData>
        </a:graphic>
      </p:graphicFrame>
      <p:pic>
        <p:nvPicPr>
          <p:cNvPr id="387" name="image18.gif" descr="image18.gif"/>
          <p:cNvPicPr>
            <a:picLocks noChangeAspect="1"/>
          </p:cNvPicPr>
          <p:nvPr/>
        </p:nvPicPr>
        <p:blipFill>
          <a:blip r:embed="rId3">
            <a:extLst/>
          </a:blip>
          <a:stretch>
            <a:fillRect/>
          </a:stretch>
        </p:blipFill>
        <p:spPr>
          <a:xfrm>
            <a:off x="1547663" y="1732165"/>
            <a:ext cx="1428751" cy="952501"/>
          </a:xfrm>
          <a:prstGeom prst="rect">
            <a:avLst/>
          </a:prstGeom>
          <a:ln w="12700">
            <a:miter lim="400000"/>
          </a:ln>
        </p:spPr>
      </p:pic>
      <p:pic>
        <p:nvPicPr>
          <p:cNvPr id="388" name="image19.gif" descr="image19.gif"/>
          <p:cNvPicPr>
            <a:picLocks noChangeAspect="1"/>
          </p:cNvPicPr>
          <p:nvPr/>
        </p:nvPicPr>
        <p:blipFill>
          <a:blip r:embed="rId4">
            <a:extLst/>
          </a:blip>
          <a:stretch>
            <a:fillRect/>
          </a:stretch>
        </p:blipFill>
        <p:spPr>
          <a:xfrm>
            <a:off x="5508104" y="1727239"/>
            <a:ext cx="1428751" cy="952501"/>
          </a:xfrm>
          <a:prstGeom prst="rect">
            <a:avLst/>
          </a:prstGeom>
          <a:ln w="12700">
            <a:miter lim="400000"/>
          </a:ln>
        </p:spPr>
      </p:pic>
      <p:sp>
        <p:nvSpPr>
          <p:cNvPr id="389" name="You do not need to turn around the rows manually. The API functions which also display the bitmap will do that for you automatically."/>
          <p:cNvSpPr/>
          <p:nvPr/>
        </p:nvSpPr>
        <p:spPr>
          <a:xfrm>
            <a:off x="611560" y="3075017"/>
            <a:ext cx="6984776"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You do not need to turn around the rows manually. The API functions which also display the bitmap will do that for you automatically.</a:t>
            </a:r>
          </a:p>
        </p:txBody>
      </p:sp>
      <p:sp>
        <p:nvSpPr>
          <p:cNvPr id="390" name="Another important thing is that the number of bytes in one row must always be adjusted to fit into the border of a multiple of four. You simply append zero bytes until the number of bytes in a row reaches a multiple of four"/>
          <p:cNvSpPr/>
          <p:nvPr/>
        </p:nvSpPr>
        <p:spPr>
          <a:xfrm>
            <a:off x="690414" y="4365104"/>
            <a:ext cx="6833914" cy="1209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Another important thing is that the number of bytes in one row must always be adjusted to fit into the border of a multiple of four. You simply append zero bytes until the number of bytes in a row reaches a multiple of four</a:t>
            </a:r>
          </a:p>
        </p:txBody>
      </p:sp>
      <p:sp>
        <p:nvSpPr>
          <p:cNvPr id="391" name="矩形"/>
          <p:cNvSpPr/>
          <p:nvPr/>
        </p:nvSpPr>
        <p:spPr>
          <a:xfrm>
            <a:off x="107503" y="1556791"/>
            <a:ext cx="8856986" cy="2520282"/>
          </a:xfrm>
          <a:prstGeom prst="rect">
            <a:avLst/>
          </a:prstGeom>
          <a:ln w="19050">
            <a:solidFill>
              <a:srgbClr val="FF2600"/>
            </a:solidFill>
          </a:ln>
        </p:spPr>
        <p:txBody>
          <a:bodyPr lIns="45719" rIns="45719" anchor="ctr"/>
          <a:lstStyle/>
          <a:p>
            <a:pPr algn="ctr">
              <a:defRPr>
                <a:solidFill>
                  <a:srgbClr val="FFFFFF"/>
                </a:solidFill>
              </a:defRPr>
            </a:pPr>
            <a:endParaRPr/>
          </a:p>
        </p:txBody>
      </p:sp>
      <p:sp>
        <p:nvSpPr>
          <p:cNvPr id="392" name="矩形"/>
          <p:cNvSpPr/>
          <p:nvPr/>
        </p:nvSpPr>
        <p:spPr>
          <a:xfrm>
            <a:off x="107503" y="4221088"/>
            <a:ext cx="8856986" cy="2520281"/>
          </a:xfrm>
          <a:prstGeom prst="rect">
            <a:avLst/>
          </a:prstGeom>
          <a:ln w="19050">
            <a:solidFill>
              <a:srgbClr val="FF2600"/>
            </a:solid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04901302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Bitmap data"/>
          <p:cNvSpPr txBox="1">
            <a:spLocks noGrp="1"/>
          </p:cNvSpPr>
          <p:nvPr>
            <p:ph type="title"/>
          </p:nvPr>
        </p:nvSpPr>
        <p:spPr>
          <a:prstGeom prst="rect">
            <a:avLst/>
          </a:prstGeom>
        </p:spPr>
        <p:txBody>
          <a:bodyPr/>
          <a:lstStyle>
            <a:lvl1pPr>
              <a:defRPr sz="3600"/>
            </a:lvl1pPr>
          </a:lstStyle>
          <a:p>
            <a:r>
              <a:t>Bitmap data</a:t>
            </a:r>
          </a:p>
        </p:txBody>
      </p:sp>
      <p:graphicFrame>
        <p:nvGraphicFramePr>
          <p:cNvPr id="385" name="表格"/>
          <p:cNvGraphicFramePr/>
          <p:nvPr/>
        </p:nvGraphicFramePr>
        <p:xfrm>
          <a:off x="914400" y="2236222"/>
          <a:ext cx="8229600" cy="863600"/>
        </p:xfrm>
        <a:graphic>
          <a:graphicData uri="http://schemas.openxmlformats.org/drawingml/2006/table">
            <a:tbl>
              <a:tblPr/>
              <a:tblGrid>
                <a:gridCol w="4114800">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tblGrid>
              <a:tr h="431800">
                <a:tc>
                  <a:txBody>
                    <a:bodyPr/>
                    <a:lstStyle/>
                    <a:p>
                      <a:pPr algn="l">
                        <a:defRPr sz="1800"/>
                      </a:pPr>
                      <a:endParaRPr/>
                    </a:p>
                  </a:txBody>
                  <a:tcPr marL="76200" marR="76200" marT="76200" marB="76200" anchor="ctr" horzOverflow="overflow">
                    <a:lnL w="12700">
                      <a:miter lim="400000"/>
                    </a:lnL>
                    <a:lnR w="12700">
                      <a:miter lim="400000"/>
                    </a:lnR>
                    <a:lnT w="12700">
                      <a:miter lim="400000"/>
                    </a:lnT>
                    <a:lnB w="12700">
                      <a:miter lim="400000"/>
                    </a:lnB>
                    <a:noFill/>
                  </a:tcPr>
                </a:tc>
                <a:tc>
                  <a:txBody>
                    <a:bodyPr/>
                    <a:lstStyle/>
                    <a:p>
                      <a:pPr algn="l">
                        <a:defRPr sz="1800"/>
                      </a:pPr>
                      <a:endParaRPr/>
                    </a:p>
                  </a:txBody>
                  <a:tcPr marL="76200" marR="76200" marT="76200" marB="7620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0"/>
                  </a:ext>
                </a:extLst>
              </a:tr>
              <a:tr h="431800">
                <a:tc>
                  <a:txBody>
                    <a:bodyPr/>
                    <a:lstStyle/>
                    <a:p>
                      <a:pPr algn="l">
                        <a:defRPr sz="1800"/>
                      </a:pPr>
                      <a:r>
                        <a:t>pixels displayed on the screen</a:t>
                      </a:r>
                    </a:p>
                  </a:txBody>
                  <a:tcPr marL="76200" marR="76200" marT="76200" marB="76200" anchor="ctr" horzOverflow="overflow">
                    <a:lnL w="12700">
                      <a:miter lim="400000"/>
                    </a:lnL>
                    <a:lnR w="12700">
                      <a:miter lim="400000"/>
                    </a:lnR>
                    <a:lnT w="12700">
                      <a:miter lim="400000"/>
                    </a:lnT>
                    <a:lnB w="12700">
                      <a:miter lim="400000"/>
                    </a:lnB>
                    <a:noFill/>
                  </a:tcPr>
                </a:tc>
                <a:tc>
                  <a:txBody>
                    <a:bodyPr/>
                    <a:lstStyle/>
                    <a:p>
                      <a:pPr algn="l">
                        <a:defRPr sz="1800"/>
                      </a:pPr>
                      <a:r>
                        <a:t>pixels stored in .bmp-file</a:t>
                      </a:r>
                    </a:p>
                  </a:txBody>
                  <a:tcPr marL="76200" marR="76200" marT="76200" marB="7620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1"/>
                  </a:ext>
                </a:extLst>
              </a:tr>
            </a:tbl>
          </a:graphicData>
        </a:graphic>
      </p:graphicFrame>
      <p:graphicFrame>
        <p:nvGraphicFramePr>
          <p:cNvPr id="386" name="表格"/>
          <p:cNvGraphicFramePr/>
          <p:nvPr/>
        </p:nvGraphicFramePr>
        <p:xfrm>
          <a:off x="755576" y="5805263"/>
          <a:ext cx="8229600" cy="990600"/>
        </p:xfrm>
        <a:graphic>
          <a:graphicData uri="http://schemas.openxmlformats.org/drawingml/2006/table">
            <a:tbl>
              <a:tblPr/>
              <a:tblGrid>
                <a:gridCol w="4114800">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tblGrid>
              <a:tr h="635000">
                <a:tc>
                  <a:txBody>
                    <a:bodyPr/>
                    <a:lstStyle/>
                    <a:p>
                      <a:pPr>
                        <a:defRPr sz="1800"/>
                      </a:pPr>
                      <a:r>
                        <a:t>6 bytes that represent a row in the bitmap:</a:t>
                      </a:r>
                    </a:p>
                  </a:txBody>
                  <a:tcPr marL="38100" marR="38100" marT="38100" marB="38100" anchor="ctr" horzOverflow="overflow">
                    <a:lnL w="12700">
                      <a:miter lim="400000"/>
                    </a:lnL>
                    <a:lnR w="12700">
                      <a:miter lim="400000"/>
                    </a:lnR>
                    <a:lnT w="12700">
                      <a:miter lim="400000"/>
                    </a:lnT>
                    <a:lnB w="12700">
                      <a:miter lim="400000"/>
                    </a:lnB>
                    <a:noFill/>
                  </a:tcPr>
                </a:tc>
                <a:tc>
                  <a:txBody>
                    <a:bodyPr/>
                    <a:lstStyle/>
                    <a:p>
                      <a:pPr algn="l">
                        <a:defRPr sz="1800"/>
                      </a:pPr>
                      <a:r>
                        <a:t>A0 37 F2 8B 31 C4</a:t>
                      </a:r>
                    </a:p>
                  </a:txBody>
                  <a:tcPr marL="38100" marR="38100" marT="38100" marB="3810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0"/>
                  </a:ext>
                </a:extLst>
              </a:tr>
              <a:tr h="355600">
                <a:tc>
                  <a:txBody>
                    <a:bodyPr/>
                    <a:lstStyle/>
                    <a:p>
                      <a:pPr>
                        <a:defRPr sz="1800"/>
                      </a:pPr>
                      <a:r>
                        <a:t>must be saved as:</a:t>
                      </a:r>
                    </a:p>
                  </a:txBody>
                  <a:tcPr marL="38100" marR="38100" marT="38100" marB="38100" anchor="ctr" horzOverflow="overflow">
                    <a:lnL w="12700">
                      <a:miter lim="400000"/>
                    </a:lnL>
                    <a:lnR w="12700">
                      <a:miter lim="400000"/>
                    </a:lnR>
                    <a:lnT w="12700">
                      <a:miter lim="400000"/>
                    </a:lnT>
                    <a:lnB w="12700">
                      <a:miter lim="400000"/>
                    </a:lnB>
                    <a:noFill/>
                  </a:tcPr>
                </a:tc>
                <a:tc>
                  <a:txBody>
                    <a:bodyPr/>
                    <a:lstStyle/>
                    <a:p>
                      <a:pPr algn="l">
                        <a:defRPr sz="1800"/>
                      </a:pPr>
                      <a:r>
                        <a:t>A0 37 F2 8B 31 C4 </a:t>
                      </a:r>
                      <a:r>
                        <a:rPr b="1">
                          <a:latin typeface="+mj-lt"/>
                          <a:ea typeface="+mj-ea"/>
                          <a:cs typeface="+mj-cs"/>
                          <a:sym typeface="Helvetica"/>
                        </a:rPr>
                        <a:t>00 00</a:t>
                      </a:r>
                    </a:p>
                  </a:txBody>
                  <a:tcPr marL="38100" marR="38100" marT="38100" marB="3810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xmlns="" val="10001"/>
                  </a:ext>
                </a:extLst>
              </a:tr>
            </a:tbl>
          </a:graphicData>
        </a:graphic>
      </p:graphicFrame>
      <p:pic>
        <p:nvPicPr>
          <p:cNvPr id="387" name="image18.gif" descr="image18.gif"/>
          <p:cNvPicPr>
            <a:picLocks noChangeAspect="1"/>
          </p:cNvPicPr>
          <p:nvPr/>
        </p:nvPicPr>
        <p:blipFill>
          <a:blip r:embed="rId3">
            <a:extLst/>
          </a:blip>
          <a:stretch>
            <a:fillRect/>
          </a:stretch>
        </p:blipFill>
        <p:spPr>
          <a:xfrm>
            <a:off x="1547663" y="1732165"/>
            <a:ext cx="1428751" cy="952501"/>
          </a:xfrm>
          <a:prstGeom prst="rect">
            <a:avLst/>
          </a:prstGeom>
          <a:ln w="12700">
            <a:miter lim="400000"/>
          </a:ln>
        </p:spPr>
      </p:pic>
      <p:pic>
        <p:nvPicPr>
          <p:cNvPr id="388" name="image19.gif" descr="image19.gif"/>
          <p:cNvPicPr>
            <a:picLocks noChangeAspect="1"/>
          </p:cNvPicPr>
          <p:nvPr/>
        </p:nvPicPr>
        <p:blipFill>
          <a:blip r:embed="rId4">
            <a:extLst/>
          </a:blip>
          <a:stretch>
            <a:fillRect/>
          </a:stretch>
        </p:blipFill>
        <p:spPr>
          <a:xfrm>
            <a:off x="5508104" y="1727239"/>
            <a:ext cx="1428751" cy="952501"/>
          </a:xfrm>
          <a:prstGeom prst="rect">
            <a:avLst/>
          </a:prstGeom>
          <a:ln w="12700">
            <a:miter lim="400000"/>
          </a:ln>
        </p:spPr>
      </p:pic>
      <p:sp>
        <p:nvSpPr>
          <p:cNvPr id="389" name="You do not need to turn around the rows manually. The API functions which also display the bitmap will do that for you automatically."/>
          <p:cNvSpPr/>
          <p:nvPr/>
        </p:nvSpPr>
        <p:spPr>
          <a:xfrm>
            <a:off x="611560" y="3075017"/>
            <a:ext cx="6984776"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You do not need to turn around the rows manually. The API functions which also display the bitmap will do that for you automatically.</a:t>
            </a:r>
          </a:p>
        </p:txBody>
      </p:sp>
      <p:sp>
        <p:nvSpPr>
          <p:cNvPr id="390" name="Another important thing is that the number of bytes in one row must always be adjusted to fit into the border of a multiple of four. You simply append zero bytes until the number of bytes in a row reaches a multiple of four"/>
          <p:cNvSpPr/>
          <p:nvPr/>
        </p:nvSpPr>
        <p:spPr>
          <a:xfrm>
            <a:off x="690414" y="4365104"/>
            <a:ext cx="6833914" cy="1209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Another important thing is that the number of bytes in one row must always be adjusted to fit into the border of a multiple of four. You simply append zero bytes until the number of bytes in a row reaches a multiple of four</a:t>
            </a:r>
          </a:p>
        </p:txBody>
      </p:sp>
      <p:sp>
        <p:nvSpPr>
          <p:cNvPr id="391" name="矩形"/>
          <p:cNvSpPr/>
          <p:nvPr/>
        </p:nvSpPr>
        <p:spPr>
          <a:xfrm>
            <a:off x="107503" y="1556791"/>
            <a:ext cx="8856986" cy="2520282"/>
          </a:xfrm>
          <a:prstGeom prst="rect">
            <a:avLst/>
          </a:prstGeom>
          <a:ln w="19050">
            <a:solidFill>
              <a:srgbClr val="FF2600"/>
            </a:solidFill>
          </a:ln>
        </p:spPr>
        <p:txBody>
          <a:bodyPr lIns="45719" rIns="45719" anchor="ctr"/>
          <a:lstStyle/>
          <a:p>
            <a:pPr algn="ctr">
              <a:defRPr>
                <a:solidFill>
                  <a:srgbClr val="FFFFFF"/>
                </a:solidFill>
              </a:defRPr>
            </a:pPr>
            <a:endParaRPr/>
          </a:p>
        </p:txBody>
      </p:sp>
      <p:sp>
        <p:nvSpPr>
          <p:cNvPr id="392" name="矩形"/>
          <p:cNvSpPr/>
          <p:nvPr/>
        </p:nvSpPr>
        <p:spPr>
          <a:xfrm>
            <a:off x="107503" y="4221088"/>
            <a:ext cx="8856986" cy="2520281"/>
          </a:xfrm>
          <a:prstGeom prst="rect">
            <a:avLst/>
          </a:prstGeom>
          <a:ln w="19050">
            <a:solidFill>
              <a:srgbClr val="FF2600"/>
            </a:solid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1181558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Image recognition and understanding-cont."/>
          <p:cNvSpPr txBox="1">
            <a:spLocks noGrp="1"/>
          </p:cNvSpPr>
          <p:nvPr>
            <p:ph type="title"/>
          </p:nvPr>
        </p:nvSpPr>
        <p:spPr>
          <a:prstGeom prst="rect">
            <a:avLst/>
          </a:prstGeom>
        </p:spPr>
        <p:txBody>
          <a:bodyPr/>
          <a:lstStyle/>
          <a:p>
            <a:pPr>
              <a:defRPr sz="3600"/>
            </a:pPr>
            <a:r>
              <a:t>Image recognition and understanding-</a:t>
            </a:r>
            <a:r>
              <a:rPr i="1"/>
              <a:t>cont.</a:t>
            </a:r>
          </a:p>
        </p:txBody>
      </p:sp>
      <p:sp>
        <p:nvSpPr>
          <p:cNvPr id="301" name="Scene understanding: image  retrieval, scene classification, etc."/>
          <p:cNvSpPr txBox="1">
            <a:spLocks noGrp="1"/>
          </p:cNvSpPr>
          <p:nvPr>
            <p:ph type="body" idx="1"/>
          </p:nvPr>
        </p:nvSpPr>
        <p:spPr>
          <a:xfrm>
            <a:off x="395536" y="1340767"/>
            <a:ext cx="8229601" cy="4625611"/>
          </a:xfrm>
          <a:prstGeom prst="rect">
            <a:avLst/>
          </a:prstGeom>
        </p:spPr>
        <p:txBody>
          <a:bodyPr/>
          <a:lstStyle/>
          <a:p>
            <a:pPr marL="438912" lvl="1" indent="-320040">
              <a:buSzPct val="80000"/>
              <a:buChar char="◼"/>
              <a:defRPr sz="2800"/>
            </a:pPr>
            <a:r>
              <a:t>Scene understanding: image  retrieval, scene classification, etc.</a:t>
            </a:r>
          </a:p>
        </p:txBody>
      </p:sp>
      <p:pic>
        <p:nvPicPr>
          <p:cNvPr id="302" name="image45.png" descr="image45.png"/>
          <p:cNvPicPr>
            <a:picLocks noChangeAspect="1"/>
          </p:cNvPicPr>
          <p:nvPr/>
        </p:nvPicPr>
        <p:blipFill>
          <a:blip r:embed="rId2"/>
          <a:stretch>
            <a:fillRect/>
          </a:stretch>
        </p:blipFill>
        <p:spPr>
          <a:xfrm>
            <a:off x="35496" y="2355994"/>
            <a:ext cx="6339810" cy="3732047"/>
          </a:xfrm>
          <a:prstGeom prst="rect">
            <a:avLst/>
          </a:prstGeom>
          <a:ln w="12700">
            <a:miter lim="400000"/>
          </a:ln>
        </p:spPr>
      </p:pic>
      <p:pic>
        <p:nvPicPr>
          <p:cNvPr id="303" name="image46.png" descr="image46.png"/>
          <p:cNvPicPr>
            <a:picLocks noChangeAspect="1"/>
          </p:cNvPicPr>
          <p:nvPr/>
        </p:nvPicPr>
        <p:blipFill>
          <a:blip r:embed="rId3"/>
          <a:stretch>
            <a:fillRect/>
          </a:stretch>
        </p:blipFill>
        <p:spPr>
          <a:xfrm>
            <a:off x="5004048" y="3501008"/>
            <a:ext cx="4032127" cy="327951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hen,"/>
          <p:cNvSpPr txBox="1">
            <a:spLocks noGrp="1"/>
          </p:cNvSpPr>
          <p:nvPr>
            <p:ph type="title"/>
          </p:nvPr>
        </p:nvSpPr>
        <p:spPr>
          <a:prstGeom prst="rect">
            <a:avLst/>
          </a:prstGeom>
        </p:spPr>
        <p:txBody>
          <a:bodyPr/>
          <a:lstStyle/>
          <a:p>
            <a:r>
              <a:t>Then,</a:t>
            </a:r>
          </a:p>
        </p:txBody>
      </p:sp>
      <p:sp>
        <p:nvSpPr>
          <p:cNvPr id="349" name="正文"/>
          <p:cNvSpPr txBox="1">
            <a:spLocks noGrp="1"/>
          </p:cNvSpPr>
          <p:nvPr>
            <p:ph type="body" idx="1"/>
          </p:nvPr>
        </p:nvSpPr>
        <p:spPr>
          <a:prstGeom prst="rect">
            <a:avLst/>
          </a:prstGeom>
        </p:spPr>
        <p:txBody>
          <a:bodyPr/>
          <a:lstStyle/>
          <a:p>
            <a:endParaRPr/>
          </a:p>
        </p:txBody>
      </p:sp>
      <p:pic>
        <p:nvPicPr>
          <p:cNvPr id="350" name="frontpage.png" descr="frontpage.png"/>
          <p:cNvPicPr>
            <a:picLocks noChangeAspect="1"/>
          </p:cNvPicPr>
          <p:nvPr/>
        </p:nvPicPr>
        <p:blipFill>
          <a:blip r:embed="rId2"/>
          <a:stretch>
            <a:fillRect/>
          </a:stretch>
        </p:blipFill>
        <p:spPr>
          <a:xfrm>
            <a:off x="1700529" y="1509334"/>
            <a:ext cx="6459221" cy="4716399"/>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Basic principle of imaging"/>
          <p:cNvSpPr txBox="1">
            <a:spLocks noGrp="1"/>
          </p:cNvSpPr>
          <p:nvPr>
            <p:ph type="title"/>
          </p:nvPr>
        </p:nvSpPr>
        <p:spPr>
          <a:prstGeom prst="rect">
            <a:avLst/>
          </a:prstGeom>
        </p:spPr>
        <p:txBody>
          <a:bodyPr/>
          <a:lstStyle>
            <a:lvl1pPr>
              <a:defRPr sz="3600"/>
            </a:lvl1pPr>
          </a:lstStyle>
          <a:p>
            <a:r>
              <a:t>Basic principle of imaging</a:t>
            </a:r>
          </a:p>
        </p:txBody>
      </p:sp>
      <p:sp>
        <p:nvSpPr>
          <p:cNvPr id="164" name="Imaging tools"/>
          <p:cNvSpPr txBox="1">
            <a:spLocks noGrp="1"/>
          </p:cNvSpPr>
          <p:nvPr>
            <p:ph type="body" idx="1"/>
          </p:nvPr>
        </p:nvSpPr>
        <p:spPr>
          <a:prstGeom prst="rect">
            <a:avLst/>
          </a:prstGeom>
        </p:spPr>
        <p:txBody>
          <a:bodyPr/>
          <a:lstStyle/>
          <a:p>
            <a:r>
              <a:t>Imaging tools</a:t>
            </a:r>
          </a:p>
        </p:txBody>
      </p:sp>
      <p:pic>
        <p:nvPicPr>
          <p:cNvPr id="165" name="image4.png" descr="image4.png"/>
          <p:cNvPicPr>
            <a:picLocks noChangeAspect="1"/>
          </p:cNvPicPr>
          <p:nvPr/>
        </p:nvPicPr>
        <p:blipFill>
          <a:blip r:embed="rId2">
            <a:extLst/>
          </a:blip>
          <a:stretch>
            <a:fillRect/>
          </a:stretch>
        </p:blipFill>
        <p:spPr>
          <a:xfrm>
            <a:off x="2555775" y="3201566"/>
            <a:ext cx="2400652" cy="1810420"/>
          </a:xfrm>
          <a:prstGeom prst="rect">
            <a:avLst/>
          </a:prstGeom>
          <a:ln w="12700">
            <a:miter lim="400000"/>
          </a:ln>
        </p:spPr>
      </p:pic>
      <p:pic>
        <p:nvPicPr>
          <p:cNvPr id="166" name="image5.jpeg" descr="image5.jpeg"/>
          <p:cNvPicPr>
            <a:picLocks noChangeAspect="1"/>
          </p:cNvPicPr>
          <p:nvPr/>
        </p:nvPicPr>
        <p:blipFill>
          <a:blip r:embed="rId3">
            <a:extLst/>
          </a:blip>
          <a:stretch>
            <a:fillRect/>
          </a:stretch>
        </p:blipFill>
        <p:spPr>
          <a:xfrm>
            <a:off x="35496" y="2420886"/>
            <a:ext cx="2516705" cy="4059289"/>
          </a:xfrm>
          <a:prstGeom prst="rect">
            <a:avLst/>
          </a:prstGeom>
          <a:ln w="12700">
            <a:miter lim="400000"/>
          </a:ln>
        </p:spPr>
      </p:pic>
      <p:sp>
        <p:nvSpPr>
          <p:cNvPr id="167" name="Pocket Digital Cameras"/>
          <p:cNvSpPr/>
          <p:nvPr/>
        </p:nvSpPr>
        <p:spPr>
          <a:xfrm>
            <a:off x="0" y="6457949"/>
            <a:ext cx="2090252" cy="281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sz="1200" b="1">
                <a:latin typeface="Verdana"/>
                <a:ea typeface="Verdana"/>
                <a:cs typeface="Verdana"/>
                <a:sym typeface="Verdana"/>
              </a:defRPr>
            </a:lvl1pPr>
          </a:lstStyle>
          <a:p>
            <a:r>
              <a:t>Pocket Digital Cameras</a:t>
            </a:r>
          </a:p>
        </p:txBody>
      </p:sp>
      <p:sp>
        <p:nvSpPr>
          <p:cNvPr id="168" name="Digital single lens reflection…"/>
          <p:cNvSpPr/>
          <p:nvPr/>
        </p:nvSpPr>
        <p:spPr>
          <a:xfrm>
            <a:off x="2600927" y="6365615"/>
            <a:ext cx="2607355"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1200" b="1">
                <a:latin typeface="Verdana"/>
                <a:ea typeface="Verdana"/>
                <a:cs typeface="Verdana"/>
                <a:sym typeface="Verdana"/>
              </a:defRPr>
            </a:pPr>
            <a:r>
              <a:t>Digital single lens reflection </a:t>
            </a:r>
          </a:p>
          <a:p>
            <a:pPr>
              <a:defRPr sz="1200" b="1">
                <a:latin typeface="Verdana"/>
                <a:ea typeface="Verdana"/>
                <a:cs typeface="Verdana"/>
                <a:sym typeface="Verdana"/>
              </a:defRPr>
            </a:pPr>
            <a:r>
              <a:t>(DSLR) Cameras</a:t>
            </a:r>
          </a:p>
        </p:txBody>
      </p:sp>
      <p:pic>
        <p:nvPicPr>
          <p:cNvPr id="169" name="image6.png" descr="image6.png"/>
          <p:cNvPicPr>
            <a:picLocks noChangeAspect="1"/>
          </p:cNvPicPr>
          <p:nvPr/>
        </p:nvPicPr>
        <p:blipFill>
          <a:blip r:embed="rId4">
            <a:extLst/>
          </a:blip>
          <a:stretch>
            <a:fillRect/>
          </a:stretch>
        </p:blipFill>
        <p:spPr>
          <a:xfrm>
            <a:off x="7380312" y="2852935"/>
            <a:ext cx="1482934" cy="2281437"/>
          </a:xfrm>
          <a:prstGeom prst="rect">
            <a:avLst/>
          </a:prstGeom>
          <a:ln w="12700">
            <a:miter lim="400000"/>
          </a:ln>
        </p:spPr>
      </p:pic>
      <p:sp>
        <p:nvSpPr>
          <p:cNvPr id="170" name="Mobile Phone"/>
          <p:cNvSpPr/>
          <p:nvPr/>
        </p:nvSpPr>
        <p:spPr>
          <a:xfrm>
            <a:off x="7548842" y="6381328"/>
            <a:ext cx="1251903" cy="281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sz="1200" b="1">
                <a:latin typeface="Verdana"/>
                <a:ea typeface="Verdana"/>
                <a:cs typeface="Verdana"/>
                <a:sym typeface="Verdana"/>
              </a:defRPr>
            </a:lvl1pPr>
          </a:lstStyle>
          <a:p>
            <a:r>
              <a:t>Mobile Phone</a:t>
            </a:r>
          </a:p>
        </p:txBody>
      </p:sp>
      <p:pic>
        <p:nvPicPr>
          <p:cNvPr id="171" name="image7.tif" descr="image7.tif"/>
          <p:cNvPicPr>
            <a:picLocks noChangeAspect="1"/>
          </p:cNvPicPr>
          <p:nvPr/>
        </p:nvPicPr>
        <p:blipFill>
          <a:blip r:embed="rId5">
            <a:extLst/>
          </a:blip>
          <a:stretch>
            <a:fillRect/>
          </a:stretch>
        </p:blipFill>
        <p:spPr>
          <a:xfrm>
            <a:off x="4880569" y="2996951"/>
            <a:ext cx="2571751" cy="2381251"/>
          </a:xfrm>
          <a:prstGeom prst="rect">
            <a:avLst/>
          </a:prstGeom>
          <a:ln w="12700">
            <a:miter lim="400000"/>
          </a:ln>
        </p:spPr>
      </p:pic>
      <p:sp>
        <p:nvSpPr>
          <p:cNvPr id="172" name="Webcam"/>
          <p:cNvSpPr/>
          <p:nvPr/>
        </p:nvSpPr>
        <p:spPr>
          <a:xfrm>
            <a:off x="5652120" y="6381328"/>
            <a:ext cx="836598" cy="281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sz="1200" b="1">
                <a:latin typeface="Verdana"/>
                <a:ea typeface="Verdana"/>
                <a:cs typeface="Verdana"/>
                <a:sym typeface="Verdana"/>
              </a:defRPr>
            </a:lvl1pPr>
          </a:lstStyle>
          <a:p>
            <a:r>
              <a:t>Webcam</a:t>
            </a:r>
          </a:p>
        </p:txBody>
      </p:sp>
    </p:spTree>
    <p:extLst>
      <p:ext uri="{BB962C8B-B14F-4D97-AF65-F5344CB8AC3E}">
        <p14:creationId xmlns:p14="http://schemas.microsoft.com/office/powerpoint/2010/main" val="166666183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66"/>
                                        </p:tgtEl>
                                        <p:attrNameLst>
                                          <p:attrName>style.visibility</p:attrName>
                                        </p:attrNameLst>
                                      </p:cBhvr>
                                      <p:to>
                                        <p:strVal val="visible"/>
                                      </p:to>
                                    </p:set>
                                    <p:animEffect transition="in" filter="dissolve">
                                      <p:cBhvr>
                                        <p:cTn id="7" dur="500"/>
                                        <p:tgtEl>
                                          <p:spTgt spid="166"/>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67"/>
                                        </p:tgtEl>
                                        <p:attrNameLst>
                                          <p:attrName>style.visibility</p:attrName>
                                        </p:attrNameLst>
                                      </p:cBhvr>
                                      <p:to>
                                        <p:strVal val="visible"/>
                                      </p:to>
                                    </p:set>
                                    <p:animEffect transition="in" filter="dissolve">
                                      <p:cBhvr>
                                        <p:cTn id="11" dur="500"/>
                                        <p:tgtEl>
                                          <p:spTgt spid="167"/>
                                        </p:tgtEl>
                                      </p:cBhvr>
                                    </p:animEffect>
                                  </p:childTnLst>
                                </p:cTn>
                              </p:par>
                            </p:childTnLst>
                          </p:cTn>
                        </p:par>
                      </p:childTnLst>
                    </p:cTn>
                  </p:par>
                  <p:par>
                    <p:cTn id="12" fill="hold">
                      <p:stCondLst>
                        <p:cond delay="indefinite"/>
                      </p:stCondLst>
                      <p:childTnLst>
                        <p:par>
                          <p:cTn id="13" fill="hold">
                            <p:stCondLst>
                              <p:cond delay="0"/>
                            </p:stCondLst>
                            <p:childTnLst>
                              <p:par>
                                <p:cTn id="14" presetID="15" presetClass="entr" presetSubtype="0" fill="hold" grpId="0" nodeType="clickEffect">
                                  <p:stCondLst>
                                    <p:cond delay="0"/>
                                  </p:stCondLst>
                                  <p:iterate>
                                    <p:tmAbs val="0"/>
                                  </p:iterate>
                                  <p:childTnLst>
                                    <p:set>
                                      <p:cBhvr>
                                        <p:cTn id="15" fill="hold"/>
                                        <p:tgtEl>
                                          <p:spTgt spid="165"/>
                                        </p:tgtEl>
                                        <p:attrNameLst>
                                          <p:attrName>style.visibility</p:attrName>
                                        </p:attrNameLst>
                                      </p:cBhvr>
                                      <p:to>
                                        <p:strVal val="visible"/>
                                      </p:to>
                                    </p:set>
                                    <p:anim calcmode="lin" valueType="num">
                                      <p:cBhvr>
                                        <p:cTn id="16" dur="1000" fill="hold"/>
                                        <p:tgtEl>
                                          <p:spTgt spid="165"/>
                                        </p:tgtEl>
                                        <p:attrNameLst>
                                          <p:attrName>ppt_w</p:attrName>
                                        </p:attrNameLst>
                                      </p:cBhvr>
                                      <p:tavLst>
                                        <p:tav tm="0">
                                          <p:val>
                                            <p:fltVal val="0"/>
                                          </p:val>
                                        </p:tav>
                                        <p:tav tm="100000">
                                          <p:val>
                                            <p:strVal val="#ppt_w"/>
                                          </p:val>
                                        </p:tav>
                                      </p:tavLst>
                                    </p:anim>
                                    <p:anim calcmode="lin" valueType="num">
                                      <p:cBhvr>
                                        <p:cTn id="17" dur="1000" fill="hold"/>
                                        <p:tgtEl>
                                          <p:spTgt spid="165"/>
                                        </p:tgtEl>
                                        <p:attrNameLst>
                                          <p:attrName>ppt_h</p:attrName>
                                        </p:attrNameLst>
                                      </p:cBhvr>
                                      <p:tavLst>
                                        <p:tav tm="0">
                                          <p:val>
                                            <p:fltVal val="0"/>
                                          </p:val>
                                        </p:tav>
                                        <p:tav tm="100000">
                                          <p:val>
                                            <p:strVal val="#ppt_h"/>
                                          </p:val>
                                        </p:tav>
                                      </p:tavLst>
                                    </p:anim>
                                    <p:anim calcmode="lin" valueType="num">
                                      <p:cBhvr>
                                        <p:cTn id="18" dur="1000" fill="hold"/>
                                        <p:tgtEl>
                                          <p:spTgt spid="165"/>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165"/>
                                        </p:tgtEl>
                                        <p:attrNameLst>
                                          <p:attrName>ppt_y</p:attrName>
                                        </p:attrNameLst>
                                      </p:cBhvr>
                                      <p:tavLst>
                                        <p:tav tm="0" fmla="#ppt_y+(sin(-2*pi*(1-$))*-#ppt_x+cos(-2*pi*(1-$))*(1-#ppt_y))*(1-$)">
                                          <p:val>
                                            <p:fltVal val="0"/>
                                          </p:val>
                                        </p:tav>
                                        <p:tav tm="100000">
                                          <p:val>
                                            <p:fltVal val="1"/>
                                          </p:val>
                                        </p:tav>
                                      </p:tavLst>
                                    </p:anim>
                                  </p:childTnLst>
                                </p:cTn>
                              </p:par>
                            </p:childTnLst>
                          </p:cTn>
                        </p:par>
                        <p:par>
                          <p:cTn id="20" fill="hold">
                            <p:stCondLst>
                              <p:cond delay="1000"/>
                            </p:stCondLst>
                            <p:childTnLst>
                              <p:par>
                                <p:cTn id="21" presetID="15" presetClass="entr" presetSubtype="0" fill="hold" grpId="0" nodeType="afterEffect">
                                  <p:stCondLst>
                                    <p:cond delay="0"/>
                                  </p:stCondLst>
                                  <p:iterate>
                                    <p:tmAbs val="0"/>
                                  </p:iterate>
                                  <p:childTnLst>
                                    <p:set>
                                      <p:cBhvr>
                                        <p:cTn id="22" fill="hold"/>
                                        <p:tgtEl>
                                          <p:spTgt spid="168"/>
                                        </p:tgtEl>
                                        <p:attrNameLst>
                                          <p:attrName>style.visibility</p:attrName>
                                        </p:attrNameLst>
                                      </p:cBhvr>
                                      <p:to>
                                        <p:strVal val="visible"/>
                                      </p:to>
                                    </p:set>
                                    <p:anim calcmode="lin" valueType="num">
                                      <p:cBhvr>
                                        <p:cTn id="23" dur="1000" fill="hold"/>
                                        <p:tgtEl>
                                          <p:spTgt spid="168"/>
                                        </p:tgtEl>
                                        <p:attrNameLst>
                                          <p:attrName>ppt_w</p:attrName>
                                        </p:attrNameLst>
                                      </p:cBhvr>
                                      <p:tavLst>
                                        <p:tav tm="0">
                                          <p:val>
                                            <p:fltVal val="0"/>
                                          </p:val>
                                        </p:tav>
                                        <p:tav tm="100000">
                                          <p:val>
                                            <p:strVal val="#ppt_w"/>
                                          </p:val>
                                        </p:tav>
                                      </p:tavLst>
                                    </p:anim>
                                    <p:anim calcmode="lin" valueType="num">
                                      <p:cBhvr>
                                        <p:cTn id="24" dur="1000" fill="hold"/>
                                        <p:tgtEl>
                                          <p:spTgt spid="168"/>
                                        </p:tgtEl>
                                        <p:attrNameLst>
                                          <p:attrName>ppt_h</p:attrName>
                                        </p:attrNameLst>
                                      </p:cBhvr>
                                      <p:tavLst>
                                        <p:tav tm="0">
                                          <p:val>
                                            <p:fltVal val="0"/>
                                          </p:val>
                                        </p:tav>
                                        <p:tav tm="100000">
                                          <p:val>
                                            <p:strVal val="#ppt_h"/>
                                          </p:val>
                                        </p:tav>
                                      </p:tavLst>
                                    </p:anim>
                                    <p:anim calcmode="lin" valueType="num">
                                      <p:cBhvr>
                                        <p:cTn id="25" dur="1000" fill="hold"/>
                                        <p:tgtEl>
                                          <p:spTgt spid="168"/>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6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iterate>
                                    <p:tmAbs val="0"/>
                                  </p:iterate>
                                  <p:childTnLst>
                                    <p:set>
                                      <p:cBhvr>
                                        <p:cTn id="30" fill="hold"/>
                                        <p:tgtEl>
                                          <p:spTgt spid="172"/>
                                        </p:tgtEl>
                                        <p:attrNameLst>
                                          <p:attrName>style.visibility</p:attrName>
                                        </p:attrNameLst>
                                      </p:cBhvr>
                                      <p:to>
                                        <p:strVal val="visible"/>
                                      </p:to>
                                    </p:set>
                                    <p:anim calcmode="lin" valueType="num">
                                      <p:cBhvr>
                                        <p:cTn id="31" dur="1000" fill="hold"/>
                                        <p:tgtEl>
                                          <p:spTgt spid="172"/>
                                        </p:tgtEl>
                                        <p:attrNameLst>
                                          <p:attrName>ppt_x</p:attrName>
                                        </p:attrNameLst>
                                      </p:cBhvr>
                                      <p:tavLst>
                                        <p:tav tm="0">
                                          <p:val>
                                            <p:strVal val="#ppt_x"/>
                                          </p:val>
                                        </p:tav>
                                        <p:tav tm="100000">
                                          <p:val>
                                            <p:strVal val="#ppt_x"/>
                                          </p:val>
                                        </p:tav>
                                      </p:tavLst>
                                    </p:anim>
                                    <p:anim calcmode="lin" valueType="num">
                                      <p:cBhvr>
                                        <p:cTn id="32" dur="1000" fill="hold"/>
                                        <p:tgtEl>
                                          <p:spTgt spid="172"/>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grpId="0" nodeType="afterEffect">
                                  <p:stCondLst>
                                    <p:cond delay="0"/>
                                  </p:stCondLst>
                                  <p:iterate>
                                    <p:tmAbs val="0"/>
                                  </p:iterate>
                                  <p:childTnLst>
                                    <p:set>
                                      <p:cBhvr>
                                        <p:cTn id="35" fill="hold"/>
                                        <p:tgtEl>
                                          <p:spTgt spid="171"/>
                                        </p:tgtEl>
                                        <p:attrNameLst>
                                          <p:attrName>style.visibility</p:attrName>
                                        </p:attrNameLst>
                                      </p:cBhvr>
                                      <p:to>
                                        <p:strVal val="visible"/>
                                      </p:to>
                                    </p:set>
                                    <p:anim calcmode="lin" valueType="num">
                                      <p:cBhvr>
                                        <p:cTn id="36" dur="1000" fill="hold"/>
                                        <p:tgtEl>
                                          <p:spTgt spid="171"/>
                                        </p:tgtEl>
                                        <p:attrNameLst>
                                          <p:attrName>ppt_x</p:attrName>
                                        </p:attrNameLst>
                                      </p:cBhvr>
                                      <p:tavLst>
                                        <p:tav tm="0">
                                          <p:val>
                                            <p:strVal val="#ppt_x"/>
                                          </p:val>
                                        </p:tav>
                                        <p:tav tm="100000">
                                          <p:val>
                                            <p:strVal val="#ppt_x"/>
                                          </p:val>
                                        </p:tav>
                                      </p:tavLst>
                                    </p:anim>
                                    <p:anim calcmode="lin" valueType="num">
                                      <p:cBhvr>
                                        <p:cTn id="37" dur="1000" fill="hold"/>
                                        <p:tgtEl>
                                          <p:spTgt spid="17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grpId="0" nodeType="clickEffect">
                                  <p:stCondLst>
                                    <p:cond delay="0"/>
                                  </p:stCondLst>
                                  <p:iterate>
                                    <p:tmAbs val="0"/>
                                  </p:iterate>
                                  <p:childTnLst>
                                    <p:set>
                                      <p:cBhvr>
                                        <p:cTn id="41" fill="hold"/>
                                        <p:tgtEl>
                                          <p:spTgt spid="169"/>
                                        </p:tgtEl>
                                        <p:attrNameLst>
                                          <p:attrName>style.visibility</p:attrName>
                                        </p:attrNameLst>
                                      </p:cBhvr>
                                      <p:to>
                                        <p:strVal val="visible"/>
                                      </p:to>
                                    </p:set>
                                    <p:anim calcmode="lin" valueType="num">
                                      <p:cBhvr>
                                        <p:cTn id="42" dur="1822" fill="hold"/>
                                        <p:tgtEl>
                                          <p:spTgt spid="169"/>
                                        </p:tgtEl>
                                        <p:attrNameLst>
                                          <p:attrName>ppt_x</p:attrName>
                                        </p:attrNameLst>
                                      </p:cBhvr>
                                      <p:tavLst>
                                        <p:tav tm="0">
                                          <p:val>
                                            <p:strVal val="#ppt_x"/>
                                          </p:val>
                                        </p:tav>
                                        <p:tav tm="100000">
                                          <p:val>
                                            <p:strVal val="#ppt_x"/>
                                          </p:val>
                                        </p:tav>
                                      </p:tavLst>
                                    </p:anim>
                                    <p:anim calcmode="lin" valueType="num">
                                      <p:cBhvr>
                                        <p:cTn id="43" dur="1822" fill="hold"/>
                                        <p:tgtEl>
                                          <p:spTgt spid="169"/>
                                        </p:tgtEl>
                                        <p:attrNameLst>
                                          <p:attrName>ppt_y</p:attrName>
                                        </p:attrNameLst>
                                      </p:cBhvr>
                                      <p:tavLst>
                                        <p:tav tm="0">
                                          <p:val>
                                            <p:strVal val="0-#ppt_h/2"/>
                                          </p:val>
                                        </p:tav>
                                        <p:tav tm="100000">
                                          <p:val>
                                            <p:strVal val="#ppt_y"/>
                                          </p:val>
                                        </p:tav>
                                      </p:tavLst>
                                    </p:anim>
                                  </p:childTnLst>
                                </p:cTn>
                              </p:par>
                            </p:childTnLst>
                          </p:cTn>
                        </p:par>
                        <p:par>
                          <p:cTn id="44" fill="hold">
                            <p:stCondLst>
                              <p:cond delay="1822"/>
                            </p:stCondLst>
                            <p:childTnLst>
                              <p:par>
                                <p:cTn id="45" presetID="2" presetClass="entr" presetSubtype="1" fill="hold" grpId="0" nodeType="afterEffect">
                                  <p:stCondLst>
                                    <p:cond delay="0"/>
                                  </p:stCondLst>
                                  <p:iterate>
                                    <p:tmAbs val="0"/>
                                  </p:iterate>
                                  <p:childTnLst>
                                    <p:set>
                                      <p:cBhvr>
                                        <p:cTn id="46" fill="hold"/>
                                        <p:tgtEl>
                                          <p:spTgt spid="170"/>
                                        </p:tgtEl>
                                        <p:attrNameLst>
                                          <p:attrName>style.visibility</p:attrName>
                                        </p:attrNameLst>
                                      </p:cBhvr>
                                      <p:to>
                                        <p:strVal val="visible"/>
                                      </p:to>
                                    </p:set>
                                    <p:anim calcmode="lin" valueType="num">
                                      <p:cBhvr>
                                        <p:cTn id="47" dur="1822" fill="hold"/>
                                        <p:tgtEl>
                                          <p:spTgt spid="170"/>
                                        </p:tgtEl>
                                        <p:attrNameLst>
                                          <p:attrName>ppt_x</p:attrName>
                                        </p:attrNameLst>
                                      </p:cBhvr>
                                      <p:tavLst>
                                        <p:tav tm="0">
                                          <p:val>
                                            <p:strVal val="#ppt_x"/>
                                          </p:val>
                                        </p:tav>
                                        <p:tav tm="100000">
                                          <p:val>
                                            <p:strVal val="#ppt_x"/>
                                          </p:val>
                                        </p:tav>
                                      </p:tavLst>
                                    </p:anim>
                                    <p:anim calcmode="lin" valueType="num">
                                      <p:cBhvr>
                                        <p:cTn id="48" dur="1822" fill="hold"/>
                                        <p:tgtEl>
                                          <p:spTgt spid="1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dvAuto="0"/>
      <p:bldP spid="166" grpId="0" animBg="1" advAuto="0"/>
      <p:bldP spid="167" grpId="0" animBg="1" advAuto="0"/>
      <p:bldP spid="168" grpId="0" animBg="1" advAuto="0"/>
      <p:bldP spid="169" grpId="0" animBg="1" advAuto="0"/>
      <p:bldP spid="170" grpId="0" animBg="1" advAuto="0"/>
      <p:bldP spid="171" grpId="0" animBg="1" advAuto="0"/>
      <p:bldP spid="172"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image8.tif" descr="image8.tif"/>
          <p:cNvPicPr>
            <a:picLocks noChangeAspect="1"/>
          </p:cNvPicPr>
          <p:nvPr/>
        </p:nvPicPr>
        <p:blipFill>
          <a:blip r:embed="rId3">
            <a:extLst/>
          </a:blip>
          <a:stretch>
            <a:fillRect/>
          </a:stretch>
        </p:blipFill>
        <p:spPr>
          <a:xfrm>
            <a:off x="214313" y="1384870"/>
            <a:ext cx="3311526" cy="2116139"/>
          </a:xfrm>
          <a:prstGeom prst="rect">
            <a:avLst/>
          </a:prstGeom>
          <a:ln w="12700">
            <a:miter lim="400000"/>
          </a:ln>
        </p:spPr>
      </p:pic>
      <p:pic>
        <p:nvPicPr>
          <p:cNvPr id="175" name="image9.png" descr="image9.png"/>
          <p:cNvPicPr>
            <a:picLocks noChangeAspect="1"/>
          </p:cNvPicPr>
          <p:nvPr/>
        </p:nvPicPr>
        <p:blipFill>
          <a:blip r:embed="rId4">
            <a:extLst/>
          </a:blip>
          <a:stretch>
            <a:fillRect/>
          </a:stretch>
        </p:blipFill>
        <p:spPr>
          <a:xfrm>
            <a:off x="5466112" y="1468349"/>
            <a:ext cx="2203433" cy="2110232"/>
          </a:xfrm>
          <a:prstGeom prst="rect">
            <a:avLst/>
          </a:prstGeom>
          <a:ln w="12700">
            <a:miter lim="400000"/>
          </a:ln>
        </p:spPr>
      </p:pic>
      <p:sp>
        <p:nvSpPr>
          <p:cNvPr id="176" name="Animal eye:…"/>
          <p:cNvSpPr/>
          <p:nvPr/>
        </p:nvSpPr>
        <p:spPr>
          <a:xfrm>
            <a:off x="539551" y="3356992"/>
            <a:ext cx="2469529"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2000">
                <a:latin typeface="Calibri"/>
                <a:ea typeface="Calibri"/>
                <a:cs typeface="Calibri"/>
                <a:sym typeface="Calibri"/>
              </a:defRPr>
            </a:pPr>
            <a:r>
              <a:t>Animal eye:</a:t>
            </a:r>
          </a:p>
          <a:p>
            <a:pPr>
              <a:defRPr sz="2000">
                <a:latin typeface="Calibri"/>
                <a:ea typeface="Calibri"/>
                <a:cs typeface="Calibri"/>
                <a:sym typeface="Calibri"/>
              </a:defRPr>
            </a:pPr>
            <a:r>
              <a:t>a looonnng time ago</a:t>
            </a:r>
            <a:r>
              <a:rPr sz="1800"/>
              <a:t>.</a:t>
            </a:r>
          </a:p>
        </p:txBody>
      </p:sp>
      <p:sp>
        <p:nvSpPr>
          <p:cNvPr id="177" name="Pinhole perspective projection: Brunelleschi, XVth Century.…"/>
          <p:cNvSpPr/>
          <p:nvPr/>
        </p:nvSpPr>
        <p:spPr>
          <a:xfrm>
            <a:off x="2111374" y="6156324"/>
            <a:ext cx="6721122"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2000">
                <a:latin typeface="Calibri"/>
                <a:ea typeface="Calibri"/>
                <a:cs typeface="Calibri"/>
                <a:sym typeface="Calibri"/>
              </a:defRPr>
            </a:pPr>
            <a:r>
              <a:t>Pinhole perspective projection: Brunelleschi, XV</a:t>
            </a:r>
            <a:r>
              <a:rPr baseline="30000"/>
              <a:t>th</a:t>
            </a:r>
            <a:r>
              <a:t> Century.</a:t>
            </a:r>
          </a:p>
          <a:p>
            <a:pPr>
              <a:defRPr sz="2000">
                <a:latin typeface="Calibri"/>
                <a:ea typeface="Calibri"/>
                <a:cs typeface="Calibri"/>
                <a:sym typeface="Calibri"/>
              </a:defRPr>
            </a:pPr>
            <a:r>
              <a:t>Camera obscura: XVI</a:t>
            </a:r>
            <a:r>
              <a:rPr baseline="30000"/>
              <a:t>th</a:t>
            </a:r>
            <a:r>
              <a:t> Century.</a:t>
            </a:r>
          </a:p>
        </p:txBody>
      </p:sp>
      <p:sp>
        <p:nvSpPr>
          <p:cNvPr id="178" name="Photographic camera:…"/>
          <p:cNvSpPr/>
          <p:nvPr/>
        </p:nvSpPr>
        <p:spPr>
          <a:xfrm>
            <a:off x="5588413" y="3597252"/>
            <a:ext cx="2148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1600">
                <a:latin typeface="Calibri"/>
                <a:ea typeface="Calibri"/>
                <a:cs typeface="Calibri"/>
                <a:sym typeface="Calibri"/>
              </a:defRPr>
            </a:pPr>
            <a:r>
              <a:t>Photographic camera:</a:t>
            </a:r>
          </a:p>
          <a:p>
            <a:pPr>
              <a:defRPr sz="1600">
                <a:latin typeface="Calibri"/>
                <a:ea typeface="Calibri"/>
                <a:cs typeface="Calibri"/>
                <a:sym typeface="Calibri"/>
              </a:defRPr>
            </a:pPr>
            <a:r>
              <a:t>Niepce, 1816.</a:t>
            </a:r>
          </a:p>
        </p:txBody>
      </p:sp>
      <p:sp>
        <p:nvSpPr>
          <p:cNvPr id="179" name="形状"/>
          <p:cNvSpPr/>
          <p:nvPr/>
        </p:nvSpPr>
        <p:spPr>
          <a:xfrm rot="5400000">
            <a:off x="790498" y="4915872"/>
            <a:ext cx="1295401" cy="838201"/>
          </a:xfrm>
          <a:custGeom>
            <a:avLst/>
            <a:gdLst/>
            <a:ahLst/>
            <a:cxnLst>
              <a:cxn ang="0">
                <a:pos x="wd2" y="hd2"/>
              </a:cxn>
              <a:cxn ang="5400000">
                <a:pos x="wd2" y="hd2"/>
              </a:cxn>
              <a:cxn ang="10800000">
                <a:pos x="wd2" y="hd2"/>
              </a:cxn>
              <a:cxn ang="16200000">
                <a:pos x="wd2" y="hd2"/>
              </a:cxn>
            </a:cxnLst>
            <a:rect l="0" t="0" r="r" b="b"/>
            <a:pathLst>
              <a:path w="21600" h="21600" extrusionOk="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0AD00"/>
          </a:solidFill>
          <a:ln>
            <a:solidFill>
              <a:srgbClr val="000000"/>
            </a:solidFill>
            <a:miter lim="400000"/>
          </a:ln>
        </p:spPr>
        <p:txBody>
          <a:bodyPr lIns="45719" rIns="45719" anchor="ctr"/>
          <a:lstStyle/>
          <a:p>
            <a:endParaRPr/>
          </a:p>
        </p:txBody>
      </p:sp>
      <p:sp>
        <p:nvSpPr>
          <p:cNvPr id="180" name="形状"/>
          <p:cNvSpPr/>
          <p:nvPr/>
        </p:nvSpPr>
        <p:spPr>
          <a:xfrm rot="16200000">
            <a:off x="7837884" y="3302720"/>
            <a:ext cx="1295401" cy="914401"/>
          </a:xfrm>
          <a:custGeom>
            <a:avLst/>
            <a:gdLst/>
            <a:ahLst/>
            <a:cxnLst>
              <a:cxn ang="0">
                <a:pos x="wd2" y="hd2"/>
              </a:cxn>
              <a:cxn ang="5400000">
                <a:pos x="wd2" y="hd2"/>
              </a:cxn>
              <a:cxn ang="10800000">
                <a:pos x="wd2" y="hd2"/>
              </a:cxn>
              <a:cxn ang="16200000">
                <a:pos x="wd2" y="hd2"/>
              </a:cxn>
            </a:cxnLst>
            <a:rect l="0" t="0" r="r" b="b"/>
            <a:pathLst>
              <a:path w="21600" h="21600" extrusionOk="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0AD00"/>
          </a:solidFill>
          <a:ln>
            <a:solidFill>
              <a:srgbClr val="000000"/>
            </a:solidFill>
            <a:miter lim="400000"/>
          </a:ln>
        </p:spPr>
        <p:txBody>
          <a:bodyPr lIns="45719" rIns="45719" anchor="ctr"/>
          <a:lstStyle/>
          <a:p>
            <a:endParaRPr/>
          </a:p>
        </p:txBody>
      </p:sp>
      <p:pic>
        <p:nvPicPr>
          <p:cNvPr id="181" name="image10.png" descr="image10.png"/>
          <p:cNvPicPr>
            <a:picLocks noChangeAspect="1"/>
          </p:cNvPicPr>
          <p:nvPr/>
        </p:nvPicPr>
        <p:blipFill>
          <a:blip r:embed="rId5">
            <a:extLst/>
          </a:blip>
          <a:stretch>
            <a:fillRect/>
          </a:stretch>
        </p:blipFill>
        <p:spPr>
          <a:xfrm>
            <a:off x="2230723" y="4019867"/>
            <a:ext cx="3056931" cy="2141221"/>
          </a:xfrm>
          <a:prstGeom prst="rect">
            <a:avLst/>
          </a:prstGeom>
          <a:ln w="12700">
            <a:miter lim="400000"/>
          </a:ln>
        </p:spPr>
      </p:pic>
      <p:pic>
        <p:nvPicPr>
          <p:cNvPr id="182" name="image11.jpeg" descr="image11.jpeg"/>
          <p:cNvPicPr>
            <a:picLocks noChangeAspect="1"/>
          </p:cNvPicPr>
          <p:nvPr/>
        </p:nvPicPr>
        <p:blipFill>
          <a:blip r:embed="rId6">
            <a:extLst/>
          </a:blip>
          <a:stretch>
            <a:fillRect/>
          </a:stretch>
        </p:blipFill>
        <p:spPr>
          <a:xfrm>
            <a:off x="6012160" y="4300701"/>
            <a:ext cx="2349204" cy="1603599"/>
          </a:xfrm>
          <a:prstGeom prst="rect">
            <a:avLst/>
          </a:prstGeom>
          <a:ln w="12700">
            <a:miter lim="400000"/>
          </a:ln>
        </p:spPr>
      </p:pic>
    </p:spTree>
    <p:extLst>
      <p:ext uri="{BB962C8B-B14F-4D97-AF65-F5344CB8AC3E}">
        <p14:creationId xmlns:p14="http://schemas.microsoft.com/office/powerpoint/2010/main" val="247658674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History of imaging device"/>
          <p:cNvSpPr txBox="1">
            <a:spLocks noGrp="1"/>
          </p:cNvSpPr>
          <p:nvPr>
            <p:ph type="title"/>
          </p:nvPr>
        </p:nvSpPr>
        <p:spPr>
          <a:prstGeom prst="rect">
            <a:avLst/>
          </a:prstGeom>
        </p:spPr>
        <p:txBody>
          <a:bodyPr/>
          <a:lstStyle>
            <a:lvl1pPr>
              <a:defRPr sz="3600"/>
            </a:lvl1pPr>
          </a:lstStyle>
          <a:p>
            <a:r>
              <a:t>History of imaging device</a:t>
            </a:r>
          </a:p>
        </p:txBody>
      </p:sp>
      <p:sp>
        <p:nvSpPr>
          <p:cNvPr id="187" name="《墨经》--2400 years before…"/>
          <p:cNvSpPr txBox="1">
            <a:spLocks noGrp="1"/>
          </p:cNvSpPr>
          <p:nvPr>
            <p:ph type="body" idx="1"/>
          </p:nvPr>
        </p:nvSpPr>
        <p:spPr>
          <a:prstGeom prst="rect">
            <a:avLst/>
          </a:prstGeom>
        </p:spPr>
        <p:txBody>
          <a:bodyPr/>
          <a:lstStyle/>
          <a:p>
            <a:pPr>
              <a:defRPr>
                <a:latin typeface="+mj-lt"/>
                <a:ea typeface="+mj-ea"/>
                <a:cs typeface="+mj-cs"/>
                <a:sym typeface="Helvetica"/>
              </a:defRPr>
            </a:pPr>
            <a:r>
              <a:t>《墨经》--</a:t>
            </a:r>
            <a:r>
              <a:rPr>
                <a:latin typeface="+mn-lt"/>
                <a:ea typeface="+mn-ea"/>
                <a:cs typeface="+mn-cs"/>
                <a:sym typeface="Corbel"/>
              </a:rPr>
              <a:t>2400 years before</a:t>
            </a:r>
          </a:p>
          <a:p>
            <a:pPr>
              <a:defRPr>
                <a:latin typeface="+mj-lt"/>
                <a:ea typeface="+mj-ea"/>
                <a:cs typeface="+mj-cs"/>
                <a:sym typeface="Helvetica"/>
              </a:defRPr>
            </a:pPr>
            <a:r>
              <a:t>“景到，在午有端。”</a:t>
            </a:r>
          </a:p>
          <a:p>
            <a:pPr>
              <a:defRPr>
                <a:latin typeface="+mj-lt"/>
                <a:ea typeface="+mj-ea"/>
                <a:cs typeface="+mj-cs"/>
                <a:sym typeface="Helvetica"/>
              </a:defRPr>
            </a:pPr>
            <a:r>
              <a:t>“景。光之人，煦若射，下者之人也高；高者之人也下。足蔽下光，故成景于上；首蔽上光，故成景于下。在远近有端，与于光，故景库内也。”　　</a:t>
            </a:r>
          </a:p>
        </p:txBody>
      </p:sp>
      <p:pic>
        <p:nvPicPr>
          <p:cNvPr id="188" name="image12.png" descr="image12.png"/>
          <p:cNvPicPr>
            <a:picLocks noChangeAspect="1"/>
          </p:cNvPicPr>
          <p:nvPr/>
        </p:nvPicPr>
        <p:blipFill>
          <a:blip r:embed="rId3">
            <a:extLst/>
          </a:blip>
          <a:stretch>
            <a:fillRect/>
          </a:stretch>
        </p:blipFill>
        <p:spPr>
          <a:xfrm>
            <a:off x="5342785" y="4673992"/>
            <a:ext cx="3178916" cy="1976046"/>
          </a:xfrm>
          <a:prstGeom prst="rect">
            <a:avLst/>
          </a:prstGeom>
          <a:ln w="12700">
            <a:miter lim="400000"/>
          </a:ln>
        </p:spPr>
      </p:pic>
    </p:spTree>
    <p:extLst>
      <p:ext uri="{BB962C8B-B14F-4D97-AF65-F5344CB8AC3E}">
        <p14:creationId xmlns:p14="http://schemas.microsoft.com/office/powerpoint/2010/main" val="425236053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istory of imaging device"/>
          <p:cNvSpPr txBox="1">
            <a:spLocks noGrp="1"/>
          </p:cNvSpPr>
          <p:nvPr>
            <p:ph type="title"/>
          </p:nvPr>
        </p:nvSpPr>
        <p:spPr>
          <a:prstGeom prst="rect">
            <a:avLst/>
          </a:prstGeom>
        </p:spPr>
        <p:txBody>
          <a:bodyPr/>
          <a:lstStyle>
            <a:lvl1pPr>
              <a:defRPr sz="3600"/>
            </a:lvl1pPr>
          </a:lstStyle>
          <a:p>
            <a:r>
              <a:t>History of imaging device</a:t>
            </a:r>
          </a:p>
        </p:txBody>
      </p:sp>
      <p:sp>
        <p:nvSpPr>
          <p:cNvPr id="193" name="正文"/>
          <p:cNvSpPr txBox="1">
            <a:spLocks noGrp="1"/>
          </p:cNvSpPr>
          <p:nvPr>
            <p:ph type="body" idx="1"/>
          </p:nvPr>
        </p:nvSpPr>
        <p:spPr>
          <a:prstGeom prst="rect">
            <a:avLst/>
          </a:prstGeom>
        </p:spPr>
        <p:txBody>
          <a:bodyPr/>
          <a:lstStyle/>
          <a:p>
            <a:endParaRPr/>
          </a:p>
        </p:txBody>
      </p:sp>
      <p:pic>
        <p:nvPicPr>
          <p:cNvPr id="194" name="image10.png" descr="image10.png"/>
          <p:cNvPicPr>
            <a:picLocks noChangeAspect="1"/>
          </p:cNvPicPr>
          <p:nvPr/>
        </p:nvPicPr>
        <p:blipFill>
          <a:blip r:embed="rId3">
            <a:extLst/>
          </a:blip>
          <a:stretch>
            <a:fillRect/>
          </a:stretch>
        </p:blipFill>
        <p:spPr>
          <a:xfrm>
            <a:off x="755576" y="2348880"/>
            <a:ext cx="3971926" cy="2781301"/>
          </a:xfrm>
          <a:prstGeom prst="rect">
            <a:avLst/>
          </a:prstGeom>
          <a:ln w="12700">
            <a:miter lim="400000"/>
          </a:ln>
        </p:spPr>
      </p:pic>
      <p:pic>
        <p:nvPicPr>
          <p:cNvPr id="195" name="image11.jpeg" descr="image11.jpeg"/>
          <p:cNvPicPr>
            <a:picLocks noChangeAspect="1"/>
          </p:cNvPicPr>
          <p:nvPr/>
        </p:nvPicPr>
        <p:blipFill>
          <a:blip r:embed="rId4">
            <a:extLst/>
          </a:blip>
          <a:stretch>
            <a:fillRect/>
          </a:stretch>
        </p:blipFill>
        <p:spPr>
          <a:xfrm>
            <a:off x="5286375" y="2824163"/>
            <a:ext cx="2720975" cy="1857376"/>
          </a:xfrm>
          <a:prstGeom prst="rect">
            <a:avLst/>
          </a:prstGeom>
          <a:ln w="12700">
            <a:miter lim="400000"/>
          </a:ln>
        </p:spPr>
      </p:pic>
      <p:sp>
        <p:nvSpPr>
          <p:cNvPr id="196" name="暗室"/>
          <p:cNvSpPr/>
          <p:nvPr/>
        </p:nvSpPr>
        <p:spPr>
          <a:xfrm>
            <a:off x="971599" y="5301207"/>
            <a:ext cx="3168353"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a:latin typeface="+mj-lt"/>
                <a:ea typeface="+mj-ea"/>
                <a:cs typeface="+mj-cs"/>
                <a:sym typeface="Helvetica"/>
              </a:defRPr>
            </a:lvl1pPr>
          </a:lstStyle>
          <a:p>
            <a:pPr>
              <a:defRPr>
                <a:latin typeface="+mn-lt"/>
                <a:ea typeface="+mn-ea"/>
                <a:cs typeface="+mn-cs"/>
                <a:sym typeface="Corbel"/>
              </a:defRPr>
            </a:pPr>
            <a:r>
              <a:rPr>
                <a:latin typeface="+mj-lt"/>
                <a:ea typeface="+mj-ea"/>
                <a:cs typeface="+mj-cs"/>
                <a:sym typeface="Helvetica"/>
              </a:rPr>
              <a:t>暗室</a:t>
            </a:r>
          </a:p>
        </p:txBody>
      </p:sp>
      <p:sp>
        <p:nvSpPr>
          <p:cNvPr id="197" name="暗箱"/>
          <p:cNvSpPr/>
          <p:nvPr/>
        </p:nvSpPr>
        <p:spPr>
          <a:xfrm>
            <a:off x="5292080" y="5301207"/>
            <a:ext cx="3168353"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a:latin typeface="+mj-lt"/>
                <a:ea typeface="+mj-ea"/>
                <a:cs typeface="+mj-cs"/>
                <a:sym typeface="Helvetica"/>
              </a:defRPr>
            </a:lvl1pPr>
          </a:lstStyle>
          <a:p>
            <a:pPr>
              <a:defRPr>
                <a:latin typeface="+mn-lt"/>
                <a:ea typeface="+mn-ea"/>
                <a:cs typeface="+mn-cs"/>
                <a:sym typeface="Corbel"/>
              </a:defRPr>
            </a:pPr>
            <a:r>
              <a:rPr>
                <a:latin typeface="+mj-lt"/>
                <a:ea typeface="+mj-ea"/>
                <a:cs typeface="+mj-cs"/>
                <a:sym typeface="Helvetica"/>
              </a:rPr>
              <a:t>暗箱</a:t>
            </a:r>
          </a:p>
        </p:txBody>
      </p:sp>
      <p:pic>
        <p:nvPicPr>
          <p:cNvPr id="198" name="image13.png" descr="image13.png"/>
          <p:cNvPicPr>
            <a:picLocks noChangeAspect="1"/>
          </p:cNvPicPr>
          <p:nvPr/>
        </p:nvPicPr>
        <p:blipFill>
          <a:blip r:embed="rId5">
            <a:extLst/>
          </a:blip>
          <a:stretch>
            <a:fillRect/>
          </a:stretch>
        </p:blipFill>
        <p:spPr>
          <a:xfrm>
            <a:off x="4139951" y="410454"/>
            <a:ext cx="3585457" cy="1938427"/>
          </a:xfrm>
          <a:prstGeom prst="rect">
            <a:avLst/>
          </a:prstGeom>
          <a:ln w="12700">
            <a:miter lim="400000"/>
          </a:ln>
        </p:spPr>
      </p:pic>
      <p:pic>
        <p:nvPicPr>
          <p:cNvPr id="199" name="image14.png" descr="image14.png"/>
          <p:cNvPicPr>
            <a:picLocks noChangeAspect="1"/>
          </p:cNvPicPr>
          <p:nvPr/>
        </p:nvPicPr>
        <p:blipFill>
          <a:blip r:embed="rId6">
            <a:extLst/>
          </a:blip>
          <a:stretch>
            <a:fillRect/>
          </a:stretch>
        </p:blipFill>
        <p:spPr>
          <a:xfrm>
            <a:off x="5580112" y="4158207"/>
            <a:ext cx="3048001" cy="2286001"/>
          </a:xfrm>
          <a:prstGeom prst="rect">
            <a:avLst/>
          </a:prstGeom>
          <a:ln w="12700">
            <a:miter lim="400000"/>
          </a:ln>
        </p:spPr>
      </p:pic>
    </p:spTree>
    <p:extLst>
      <p:ext uri="{BB962C8B-B14F-4D97-AF65-F5344CB8AC3E}">
        <p14:creationId xmlns:p14="http://schemas.microsoft.com/office/powerpoint/2010/main" val="164657918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97"/>
                                        </p:tgtEl>
                                        <p:attrNameLst>
                                          <p:attrName>style.visibility</p:attrName>
                                        </p:attrNameLst>
                                      </p:cBhvr>
                                      <p:to>
                                        <p:strVal val="visible"/>
                                      </p:to>
                                    </p:set>
                                    <p:anim calcmode="lin" valueType="num">
                                      <p:cBhvr>
                                        <p:cTn id="7" dur="1000" fill="hold"/>
                                        <p:tgtEl>
                                          <p:spTgt spid="197"/>
                                        </p:tgtEl>
                                        <p:attrNameLst>
                                          <p:attrName>ppt_x</p:attrName>
                                        </p:attrNameLst>
                                      </p:cBhvr>
                                      <p:tavLst>
                                        <p:tav tm="0">
                                          <p:val>
                                            <p:strVal val="#ppt_x"/>
                                          </p:val>
                                        </p:tav>
                                        <p:tav tm="100000">
                                          <p:val>
                                            <p:strVal val="#ppt_x"/>
                                          </p:val>
                                        </p:tav>
                                      </p:tavLst>
                                    </p:anim>
                                    <p:anim calcmode="lin" valueType="num">
                                      <p:cBhvr>
                                        <p:cTn id="8" dur="1000" fill="hold"/>
                                        <p:tgtEl>
                                          <p:spTgt spid="19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iterate>
                                    <p:tmAbs val="0"/>
                                  </p:iterate>
                                  <p:childTnLst>
                                    <p:set>
                                      <p:cBhvr>
                                        <p:cTn id="11" fill="hold"/>
                                        <p:tgtEl>
                                          <p:spTgt spid="195"/>
                                        </p:tgtEl>
                                        <p:attrNameLst>
                                          <p:attrName>style.visibility</p:attrName>
                                        </p:attrNameLst>
                                      </p:cBhvr>
                                      <p:to>
                                        <p:strVal val="visible"/>
                                      </p:to>
                                    </p:set>
                                    <p:anim calcmode="lin" valueType="num">
                                      <p:cBhvr>
                                        <p:cTn id="12" dur="1000" fill="hold"/>
                                        <p:tgtEl>
                                          <p:spTgt spid="195"/>
                                        </p:tgtEl>
                                        <p:attrNameLst>
                                          <p:attrName>ppt_x</p:attrName>
                                        </p:attrNameLst>
                                      </p:cBhvr>
                                      <p:tavLst>
                                        <p:tav tm="0">
                                          <p:val>
                                            <p:strVal val="#ppt_x"/>
                                          </p:val>
                                        </p:tav>
                                        <p:tav tm="100000">
                                          <p:val>
                                            <p:strVal val="#ppt_x"/>
                                          </p:val>
                                        </p:tav>
                                      </p:tavLst>
                                    </p:anim>
                                    <p:anim calcmode="lin" valueType="num">
                                      <p:cBhvr>
                                        <p:cTn id="13" dur="1000" fill="hold"/>
                                        <p:tgtEl>
                                          <p:spTgt spid="19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iterate>
                                    <p:tmAbs val="0"/>
                                  </p:iterate>
                                  <p:childTnLst>
                                    <p:set>
                                      <p:cBhvr>
                                        <p:cTn id="17" fill="hold"/>
                                        <p:tgtEl>
                                          <p:spTgt spid="199"/>
                                        </p:tgtEl>
                                        <p:attrNameLst>
                                          <p:attrName>style.visibility</p:attrName>
                                        </p:attrNameLst>
                                      </p:cBhvr>
                                      <p:to>
                                        <p:strVal val="visible"/>
                                      </p:to>
                                    </p:set>
                                    <p:anim calcmode="lin" valueType="num">
                                      <p:cBhvr>
                                        <p:cTn id="18" dur="1000" fill="hold"/>
                                        <p:tgtEl>
                                          <p:spTgt spid="199"/>
                                        </p:tgtEl>
                                        <p:attrNameLst>
                                          <p:attrName>ppt_x</p:attrName>
                                        </p:attrNameLst>
                                      </p:cBhvr>
                                      <p:tavLst>
                                        <p:tav tm="0">
                                          <p:val>
                                            <p:strVal val="#ppt_x"/>
                                          </p:val>
                                        </p:tav>
                                        <p:tav tm="100000">
                                          <p:val>
                                            <p:strVal val="#ppt_x"/>
                                          </p:val>
                                        </p:tav>
                                      </p:tavLst>
                                    </p:anim>
                                    <p:anim calcmode="lin" valueType="num">
                                      <p:cBhvr>
                                        <p:cTn id="19" dur="1000" fill="hold"/>
                                        <p:tgtEl>
                                          <p:spTgt spid="1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advAuto="0"/>
      <p:bldP spid="197" grpId="0" animBg="1" advAuto="0"/>
      <p:bldP spid="199"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成组"/>
          <p:cNvGrpSpPr/>
          <p:nvPr/>
        </p:nvGrpSpPr>
        <p:grpSpPr>
          <a:xfrm>
            <a:off x="2915816" y="1219199"/>
            <a:ext cx="5143501" cy="5450161"/>
            <a:chOff x="0" y="0"/>
            <a:chExt cx="5143500" cy="5450159"/>
          </a:xfrm>
        </p:grpSpPr>
        <p:pic>
          <p:nvPicPr>
            <p:cNvPr id="203" name="image15.jpeg" descr="image15.jpeg"/>
            <p:cNvPicPr>
              <a:picLocks noChangeAspect="1"/>
            </p:cNvPicPr>
            <p:nvPr/>
          </p:nvPicPr>
          <p:blipFill>
            <a:blip r:embed="rId3">
              <a:extLst/>
            </a:blip>
            <a:stretch>
              <a:fillRect/>
            </a:stretch>
          </p:blipFill>
          <p:spPr>
            <a:xfrm>
              <a:off x="142874" y="-1"/>
              <a:ext cx="4940267" cy="5450161"/>
            </a:xfrm>
            <a:prstGeom prst="rect">
              <a:avLst/>
            </a:prstGeom>
            <a:ln w="12700" cap="flat">
              <a:noFill/>
              <a:miter lim="400000"/>
            </a:ln>
            <a:effectLst/>
          </p:spPr>
        </p:pic>
        <p:sp>
          <p:nvSpPr>
            <p:cNvPr id="204" name="矩形"/>
            <p:cNvSpPr/>
            <p:nvPr/>
          </p:nvSpPr>
          <p:spPr>
            <a:xfrm>
              <a:off x="0" y="3585874"/>
              <a:ext cx="5143500" cy="1864286"/>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06" name="标题"/>
          <p:cNvSpPr txBox="1">
            <a:spLocks noGrp="1"/>
          </p:cNvSpPr>
          <p:nvPr>
            <p:ph type="title"/>
          </p:nvPr>
        </p:nvSpPr>
        <p:spPr>
          <a:prstGeom prst="rect">
            <a:avLst/>
          </a:prstGeom>
        </p:spPr>
        <p:txBody>
          <a:bodyPr/>
          <a:lstStyle/>
          <a:p>
            <a:endParaRPr/>
          </a:p>
        </p:txBody>
      </p:sp>
      <p:sp>
        <p:nvSpPr>
          <p:cNvPr id="207" name="Why not make the aperture as small as possible?…"/>
          <p:cNvSpPr txBox="1">
            <a:spLocks noGrp="1"/>
          </p:cNvSpPr>
          <p:nvPr>
            <p:ph type="body" sz="quarter" idx="1"/>
          </p:nvPr>
        </p:nvSpPr>
        <p:spPr>
          <a:xfrm>
            <a:off x="3019201" y="5000625"/>
            <a:ext cx="5801271" cy="1571625"/>
          </a:xfrm>
          <a:prstGeom prst="rect">
            <a:avLst/>
          </a:prstGeom>
        </p:spPr>
        <p:txBody>
          <a:bodyPr/>
          <a:lstStyle/>
          <a:p>
            <a:pPr marL="416966" indent="-304038" defTabSz="868680">
              <a:defRPr sz="1900"/>
            </a:pPr>
            <a:r>
              <a:t>Why not make the aperture as small as possible?</a:t>
            </a:r>
          </a:p>
          <a:p>
            <a:pPr marL="694943" lvl="1" indent="-260603" defTabSz="868680">
              <a:spcBef>
                <a:spcPts val="400"/>
              </a:spcBef>
              <a:buClr>
                <a:srgbClr val="60B5CC"/>
              </a:buClr>
              <a:defRPr sz="1900"/>
            </a:pPr>
            <a:r>
              <a:t>The quantity of light is too small.</a:t>
            </a:r>
            <a:endParaRPr sz="2660"/>
          </a:p>
          <a:p>
            <a:pPr marL="694943" lvl="1" indent="-260603" defTabSz="868680">
              <a:spcBef>
                <a:spcPts val="400"/>
              </a:spcBef>
              <a:buClr>
                <a:srgbClr val="60B5CC"/>
              </a:buClr>
              <a:defRPr sz="1900"/>
            </a:pPr>
            <a:r>
              <a:t>Lead to diffraction if the aperture is too small.</a:t>
            </a:r>
            <a:endParaRPr sz="2660"/>
          </a:p>
          <a:p>
            <a:pPr marL="694943" lvl="1" indent="-260603" defTabSz="868680">
              <a:spcBef>
                <a:spcPts val="400"/>
              </a:spcBef>
              <a:buClr>
                <a:srgbClr val="60B5CC"/>
              </a:buClr>
              <a:defRPr sz="1900"/>
            </a:pPr>
            <a:r>
              <a:t>Difficult to control.</a:t>
            </a:r>
          </a:p>
        </p:txBody>
      </p:sp>
      <p:sp>
        <p:nvSpPr>
          <p:cNvPr id="208" name="What is the suitable size for aperture?"/>
          <p:cNvSpPr/>
          <p:nvPr/>
        </p:nvSpPr>
        <p:spPr>
          <a:xfrm>
            <a:off x="323527" y="1988840"/>
            <a:ext cx="2592290"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a:solidFill>
                  <a:srgbClr val="FF2600"/>
                </a:solidFill>
              </a:defRPr>
            </a:lvl1pPr>
          </a:lstStyle>
          <a:p>
            <a:r>
              <a:t>What is the suitable size for aperture?</a:t>
            </a:r>
          </a:p>
        </p:txBody>
      </p:sp>
    </p:spTree>
    <p:extLst>
      <p:ext uri="{BB962C8B-B14F-4D97-AF65-F5344CB8AC3E}">
        <p14:creationId xmlns:p14="http://schemas.microsoft.com/office/powerpoint/2010/main" val="103419975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207">
                                            <p:bg/>
                                          </p:spTgt>
                                        </p:tgtEl>
                                        <p:attrNameLst>
                                          <p:attrName>style.visibility</p:attrName>
                                        </p:attrNameLst>
                                      </p:cBhvr>
                                      <p:to>
                                        <p:strVal val="visible"/>
                                      </p:to>
                                    </p:set>
                                    <p:anim calcmode="lin" valueType="num">
                                      <p:cBhvr>
                                        <p:cTn id="7" dur="500" fill="hold"/>
                                        <p:tgtEl>
                                          <p:spTgt spid="207">
                                            <p:bg/>
                                          </p:spTgt>
                                        </p:tgtEl>
                                        <p:attrNameLst>
                                          <p:attrName>ppt_x</p:attrName>
                                        </p:attrNameLst>
                                      </p:cBhvr>
                                      <p:tavLst>
                                        <p:tav tm="0">
                                          <p:val>
                                            <p:strVal val="#ppt_x"/>
                                          </p:val>
                                        </p:tav>
                                        <p:tav tm="100000">
                                          <p:val>
                                            <p:strVal val="#ppt_x"/>
                                          </p:val>
                                        </p:tav>
                                      </p:tavLst>
                                    </p:anim>
                                    <p:anim calcmode="lin" valueType="num">
                                      <p:cBhvr>
                                        <p:cTn id="8" dur="500" fill="hold"/>
                                        <p:tgtEl>
                                          <p:spTgt spid="20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207">
                                            <p:txEl>
                                              <p:pRg st="0" end="0"/>
                                            </p:txEl>
                                          </p:spTgt>
                                        </p:tgtEl>
                                        <p:attrNameLst>
                                          <p:attrName>style.visibility</p:attrName>
                                        </p:attrNameLst>
                                      </p:cBhvr>
                                      <p:to>
                                        <p:strVal val="visible"/>
                                      </p:to>
                                    </p:set>
                                    <p:anim calcmode="lin" valueType="num">
                                      <p:cBhvr>
                                        <p:cTn id="11" dur="500" fill="hold"/>
                                        <p:tgtEl>
                                          <p:spTgt spid="207">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0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iterate>
                                    <p:tmAbs val="0"/>
                                  </p:iterate>
                                  <p:childTnLst>
                                    <p:set>
                                      <p:cBhvr>
                                        <p:cTn id="14" fill="hold"/>
                                        <p:tgtEl>
                                          <p:spTgt spid="207">
                                            <p:txEl>
                                              <p:pRg st="1" end="1"/>
                                            </p:txEl>
                                          </p:spTgt>
                                        </p:tgtEl>
                                        <p:attrNameLst>
                                          <p:attrName>style.visibility</p:attrName>
                                        </p:attrNameLst>
                                      </p:cBhvr>
                                      <p:to>
                                        <p:strVal val="visible"/>
                                      </p:to>
                                    </p:set>
                                    <p:anim calcmode="lin" valueType="num">
                                      <p:cBhvr>
                                        <p:cTn id="15" dur="500" fill="hold"/>
                                        <p:tgtEl>
                                          <p:spTgt spid="207">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20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iterate>
                                    <p:tmAbs val="0"/>
                                  </p:iterate>
                                  <p:childTnLst>
                                    <p:set>
                                      <p:cBhvr>
                                        <p:cTn id="18" fill="hold"/>
                                        <p:tgtEl>
                                          <p:spTgt spid="207">
                                            <p:txEl>
                                              <p:pRg st="2" end="2"/>
                                            </p:txEl>
                                          </p:spTgt>
                                        </p:tgtEl>
                                        <p:attrNameLst>
                                          <p:attrName>style.visibility</p:attrName>
                                        </p:attrNameLst>
                                      </p:cBhvr>
                                      <p:to>
                                        <p:strVal val="visible"/>
                                      </p:to>
                                    </p:set>
                                    <p:anim calcmode="lin" valueType="num">
                                      <p:cBhvr>
                                        <p:cTn id="19" dur="500" fill="hold"/>
                                        <p:tgtEl>
                                          <p:spTgt spid="207">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20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iterate>
                                    <p:tmAbs val="0"/>
                                  </p:iterate>
                                  <p:childTnLst>
                                    <p:set>
                                      <p:cBhvr>
                                        <p:cTn id="22" fill="hold"/>
                                        <p:tgtEl>
                                          <p:spTgt spid="207">
                                            <p:txEl>
                                              <p:pRg st="3" end="3"/>
                                            </p:txEl>
                                          </p:spTgt>
                                        </p:tgtEl>
                                        <p:attrNameLst>
                                          <p:attrName>style.visibility</p:attrName>
                                        </p:attrNameLst>
                                      </p:cBhvr>
                                      <p:to>
                                        <p:strVal val="visible"/>
                                      </p:to>
                                    </p:set>
                                    <p:anim calcmode="lin" valueType="num">
                                      <p:cBhvr>
                                        <p:cTn id="23" dur="500" fill="hold"/>
                                        <p:tgtEl>
                                          <p:spTgt spid="207">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20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build="p"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Do you remember?"/>
          <p:cNvSpPr txBox="1">
            <a:spLocks noGrp="1"/>
          </p:cNvSpPr>
          <p:nvPr>
            <p:ph type="title"/>
          </p:nvPr>
        </p:nvSpPr>
        <p:spPr>
          <a:prstGeom prst="rect">
            <a:avLst/>
          </a:prstGeom>
        </p:spPr>
        <p:txBody>
          <a:bodyPr/>
          <a:lstStyle>
            <a:lvl1pPr>
              <a:defRPr sz="3600"/>
            </a:lvl1pPr>
          </a:lstStyle>
          <a:p>
            <a:r>
              <a:t>Do you remember?</a:t>
            </a:r>
          </a:p>
        </p:txBody>
      </p:sp>
      <p:sp>
        <p:nvSpPr>
          <p:cNvPr id="213" name="正文"/>
          <p:cNvSpPr txBox="1">
            <a:spLocks noGrp="1"/>
          </p:cNvSpPr>
          <p:nvPr>
            <p:ph type="body" idx="1"/>
          </p:nvPr>
        </p:nvSpPr>
        <p:spPr>
          <a:prstGeom prst="rect">
            <a:avLst/>
          </a:prstGeom>
        </p:spPr>
        <p:txBody>
          <a:bodyPr/>
          <a:lstStyle/>
          <a:p>
            <a:endParaRPr/>
          </a:p>
        </p:txBody>
      </p:sp>
      <p:pic>
        <p:nvPicPr>
          <p:cNvPr id="214" name="image16.png" descr="image16.png"/>
          <p:cNvPicPr>
            <a:picLocks noChangeAspect="1"/>
          </p:cNvPicPr>
          <p:nvPr/>
        </p:nvPicPr>
        <p:blipFill>
          <a:blip r:embed="rId2">
            <a:extLst/>
          </a:blip>
          <a:stretch>
            <a:fillRect/>
          </a:stretch>
        </p:blipFill>
        <p:spPr>
          <a:xfrm>
            <a:off x="1547663" y="1628799"/>
            <a:ext cx="5744502" cy="4308378"/>
          </a:xfrm>
          <a:prstGeom prst="rect">
            <a:avLst/>
          </a:prstGeom>
          <a:ln w="12700">
            <a:miter lim="400000"/>
          </a:ln>
        </p:spPr>
      </p:pic>
    </p:spTree>
    <p:extLst>
      <p:ext uri="{BB962C8B-B14F-4D97-AF65-F5344CB8AC3E}">
        <p14:creationId xmlns:p14="http://schemas.microsoft.com/office/powerpoint/2010/main" val="389769376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Adding a Lens"/>
          <p:cNvSpPr txBox="1">
            <a:spLocks noGrp="1"/>
          </p:cNvSpPr>
          <p:nvPr>
            <p:ph type="title"/>
          </p:nvPr>
        </p:nvSpPr>
        <p:spPr>
          <a:prstGeom prst="rect">
            <a:avLst/>
          </a:prstGeom>
        </p:spPr>
        <p:txBody>
          <a:bodyPr/>
          <a:lstStyle>
            <a:lvl1pPr>
              <a:defRPr sz="3600"/>
            </a:lvl1pPr>
          </a:lstStyle>
          <a:p>
            <a:r>
              <a:t> Adding a Lens</a:t>
            </a:r>
          </a:p>
        </p:txBody>
      </p:sp>
      <p:sp>
        <p:nvSpPr>
          <p:cNvPr id="217" name="A lens focuses light onto the film…"/>
          <p:cNvSpPr txBox="1">
            <a:spLocks noGrp="1"/>
          </p:cNvSpPr>
          <p:nvPr>
            <p:ph type="body" sz="half" idx="1"/>
          </p:nvPr>
        </p:nvSpPr>
        <p:spPr>
          <a:xfrm>
            <a:off x="642938" y="4572000"/>
            <a:ext cx="8243886" cy="1981200"/>
          </a:xfrm>
          <a:prstGeom prst="rect">
            <a:avLst/>
          </a:prstGeom>
        </p:spPr>
        <p:txBody>
          <a:bodyPr/>
          <a:lstStyle/>
          <a:p>
            <a:pPr marL="430133" indent="-313639" defTabSz="896111">
              <a:lnSpc>
                <a:spcPct val="80000"/>
              </a:lnSpc>
              <a:buFont typeface="Arial"/>
              <a:buChar char="•"/>
              <a:defRPr sz="2842"/>
            </a:pPr>
            <a:r>
              <a:t>A lens focuses light onto the film</a:t>
            </a:r>
          </a:p>
          <a:p>
            <a:pPr marL="716889" lvl="1" indent="-268833" defTabSz="896111">
              <a:lnSpc>
                <a:spcPct val="80000"/>
              </a:lnSpc>
              <a:spcBef>
                <a:spcPts val="500"/>
              </a:spcBef>
              <a:buClr>
                <a:srgbClr val="60B5CC"/>
              </a:buClr>
              <a:buFont typeface="Arial"/>
              <a:buChar char="–"/>
              <a:defRPr sz="2450"/>
            </a:pPr>
            <a:r>
              <a:t>There is a specific distance at which objects are “in focus”</a:t>
            </a:r>
          </a:p>
          <a:p>
            <a:pPr marL="976762" lvl="2" indent="-224027" defTabSz="896111">
              <a:lnSpc>
                <a:spcPct val="80000"/>
              </a:lnSpc>
              <a:spcBef>
                <a:spcPts val="500"/>
              </a:spcBef>
              <a:buClr>
                <a:srgbClr val="E66C7D"/>
              </a:buClr>
              <a:buFont typeface="Arial"/>
              <a:buChar char="•"/>
              <a:defRPr sz="2156"/>
            </a:pPr>
            <a:r>
              <a:t>other points project to a “circle of confusion” in the image</a:t>
            </a:r>
          </a:p>
          <a:p>
            <a:pPr marL="716889" lvl="1" indent="-268833" defTabSz="896111">
              <a:lnSpc>
                <a:spcPct val="80000"/>
              </a:lnSpc>
              <a:spcBef>
                <a:spcPts val="500"/>
              </a:spcBef>
              <a:buClr>
                <a:srgbClr val="60B5CC"/>
              </a:buClr>
              <a:buFont typeface="Arial"/>
              <a:buChar char="–"/>
              <a:defRPr sz="2450"/>
            </a:pPr>
            <a:r>
              <a:t>Changing the shape of the lens changes this distance</a:t>
            </a:r>
          </a:p>
        </p:txBody>
      </p:sp>
      <p:pic>
        <p:nvPicPr>
          <p:cNvPr id="218" name="image17.pdf" descr="image17.pdf"/>
          <p:cNvPicPr>
            <a:picLocks noChangeAspect="1"/>
          </p:cNvPicPr>
          <p:nvPr/>
        </p:nvPicPr>
        <p:blipFill>
          <a:blip r:embed="rId3">
            <a:extLst/>
          </a:blip>
          <a:stretch>
            <a:fillRect/>
          </a:stretch>
        </p:blipFill>
        <p:spPr>
          <a:xfrm>
            <a:off x="1754188" y="1752600"/>
            <a:ext cx="5484813" cy="2360614"/>
          </a:xfrm>
          <a:prstGeom prst="rect">
            <a:avLst/>
          </a:prstGeom>
          <a:ln w="12700">
            <a:miter lim="400000"/>
          </a:ln>
        </p:spPr>
      </p:pic>
      <p:sp>
        <p:nvSpPr>
          <p:cNvPr id="219" name="线条"/>
          <p:cNvSpPr/>
          <p:nvPr/>
        </p:nvSpPr>
        <p:spPr>
          <a:xfrm>
            <a:off x="2316162" y="2303463"/>
            <a:ext cx="4702176" cy="1643063"/>
          </a:xfrm>
          <a:prstGeom prst="line">
            <a:avLst/>
          </a:prstGeom>
          <a:ln w="19050">
            <a:solidFill>
              <a:srgbClr val="FF2600"/>
            </a:solidFill>
            <a:tailEnd type="triangle"/>
          </a:ln>
        </p:spPr>
        <p:txBody>
          <a:bodyPr lIns="0" tIns="0" rIns="0" bIns="0"/>
          <a:lstStyle/>
          <a:p>
            <a:pPr defTabSz="457200">
              <a:defRPr sz="1200">
                <a:latin typeface="+mj-lt"/>
                <a:ea typeface="+mj-ea"/>
                <a:cs typeface="+mj-cs"/>
                <a:sym typeface="Helvetica"/>
              </a:defRPr>
            </a:pPr>
            <a:endParaRPr/>
          </a:p>
        </p:txBody>
      </p:sp>
      <p:sp>
        <p:nvSpPr>
          <p:cNvPr id="220" name="圆形"/>
          <p:cNvSpPr/>
          <p:nvPr/>
        </p:nvSpPr>
        <p:spPr>
          <a:xfrm>
            <a:off x="2271713" y="2271713"/>
            <a:ext cx="76201" cy="76201"/>
          </a:xfrm>
          <a:prstGeom prst="ellipse">
            <a:avLst/>
          </a:prstGeom>
          <a:solidFill>
            <a:srgbClr val="FF2600"/>
          </a:solidFill>
          <a:ln>
            <a:solidFill>
              <a:srgbClr val="000000"/>
            </a:solidFill>
          </a:ln>
        </p:spPr>
        <p:txBody>
          <a:bodyPr lIns="45719" rIns="45719" anchor="ctr"/>
          <a:lstStyle/>
          <a:p>
            <a:pPr>
              <a:defRPr>
                <a:latin typeface="Calibri"/>
                <a:ea typeface="Calibri"/>
                <a:cs typeface="Calibri"/>
                <a:sym typeface="Calibri"/>
              </a:defRPr>
            </a:pPr>
            <a:endParaRPr/>
          </a:p>
        </p:txBody>
      </p:sp>
      <p:sp>
        <p:nvSpPr>
          <p:cNvPr id="221" name="圆形"/>
          <p:cNvSpPr/>
          <p:nvPr/>
        </p:nvSpPr>
        <p:spPr>
          <a:xfrm>
            <a:off x="2589213" y="2879725"/>
            <a:ext cx="76201" cy="76200"/>
          </a:xfrm>
          <a:prstGeom prst="ellipse">
            <a:avLst/>
          </a:prstGeom>
          <a:solidFill>
            <a:srgbClr val="680900"/>
          </a:solidFill>
          <a:ln>
            <a:solidFill>
              <a:srgbClr val="000000"/>
            </a:solidFill>
          </a:ln>
        </p:spPr>
        <p:txBody>
          <a:bodyPr lIns="45719" rIns="45719" anchor="ctr"/>
          <a:lstStyle/>
          <a:p>
            <a:pPr>
              <a:defRPr>
                <a:latin typeface="Calibri"/>
                <a:ea typeface="Calibri"/>
                <a:cs typeface="Calibri"/>
                <a:sym typeface="Calibri"/>
              </a:defRPr>
            </a:pPr>
            <a:endParaRPr/>
          </a:p>
        </p:txBody>
      </p:sp>
      <p:grpSp>
        <p:nvGrpSpPr>
          <p:cNvPr id="224" name="成组"/>
          <p:cNvGrpSpPr/>
          <p:nvPr/>
        </p:nvGrpSpPr>
        <p:grpSpPr>
          <a:xfrm>
            <a:off x="2316162" y="2303463"/>
            <a:ext cx="4702176" cy="1643062"/>
            <a:chOff x="0" y="0"/>
            <a:chExt cx="4702174" cy="1643061"/>
          </a:xfrm>
        </p:grpSpPr>
        <p:sp>
          <p:nvSpPr>
            <p:cNvPr id="222" name="线条"/>
            <p:cNvSpPr/>
            <p:nvPr/>
          </p:nvSpPr>
          <p:spPr>
            <a:xfrm>
              <a:off x="-1" y="0"/>
              <a:ext cx="2325688" cy="122237"/>
            </a:xfrm>
            <a:prstGeom prst="line">
              <a:avLst/>
            </a:prstGeom>
            <a:noFill/>
            <a:ln w="19050" cap="flat">
              <a:solidFill>
                <a:srgbClr val="FF26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23" name="线条"/>
            <p:cNvSpPr/>
            <p:nvPr/>
          </p:nvSpPr>
          <p:spPr>
            <a:xfrm>
              <a:off x="2325687" y="122237"/>
              <a:ext cx="2376488" cy="1520825"/>
            </a:xfrm>
            <a:prstGeom prst="line">
              <a:avLst/>
            </a:prstGeom>
            <a:noFill/>
            <a:ln w="19050" cap="flat">
              <a:solidFill>
                <a:srgbClr val="FF26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grpSp>
        <p:nvGrpSpPr>
          <p:cNvPr id="231" name="成组"/>
          <p:cNvGrpSpPr/>
          <p:nvPr/>
        </p:nvGrpSpPr>
        <p:grpSpPr>
          <a:xfrm>
            <a:off x="2316163" y="2303463"/>
            <a:ext cx="4702175" cy="1643062"/>
            <a:chOff x="0" y="0"/>
            <a:chExt cx="4702174" cy="1643061"/>
          </a:xfrm>
        </p:grpSpPr>
        <p:grpSp>
          <p:nvGrpSpPr>
            <p:cNvPr id="227" name="成组"/>
            <p:cNvGrpSpPr/>
            <p:nvPr/>
          </p:nvGrpSpPr>
          <p:grpSpPr>
            <a:xfrm>
              <a:off x="0" y="-1"/>
              <a:ext cx="4702175" cy="1643062"/>
              <a:chOff x="0" y="0"/>
              <a:chExt cx="4702174" cy="1643060"/>
            </a:xfrm>
          </p:grpSpPr>
          <p:sp>
            <p:nvSpPr>
              <p:cNvPr id="225" name="线条"/>
              <p:cNvSpPr/>
              <p:nvPr/>
            </p:nvSpPr>
            <p:spPr>
              <a:xfrm>
                <a:off x="-1" y="0"/>
                <a:ext cx="2325688" cy="373063"/>
              </a:xfrm>
              <a:prstGeom prst="line">
                <a:avLst/>
              </a:prstGeom>
              <a:noFill/>
              <a:ln w="19050" cap="flat">
                <a:solidFill>
                  <a:srgbClr val="FF26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26" name="线条"/>
              <p:cNvSpPr/>
              <p:nvPr/>
            </p:nvSpPr>
            <p:spPr>
              <a:xfrm>
                <a:off x="2325687" y="373062"/>
                <a:ext cx="2376488" cy="1269999"/>
              </a:xfrm>
              <a:prstGeom prst="line">
                <a:avLst/>
              </a:prstGeom>
              <a:noFill/>
              <a:ln w="19050" cap="flat">
                <a:solidFill>
                  <a:srgbClr val="FF26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grpSp>
          <p:nvGrpSpPr>
            <p:cNvPr id="230" name="成组"/>
            <p:cNvGrpSpPr/>
            <p:nvPr/>
          </p:nvGrpSpPr>
          <p:grpSpPr>
            <a:xfrm>
              <a:off x="-1" y="0"/>
              <a:ext cx="4702176" cy="1643062"/>
              <a:chOff x="0" y="0"/>
              <a:chExt cx="4702174" cy="1643061"/>
            </a:xfrm>
          </p:grpSpPr>
          <p:sp>
            <p:nvSpPr>
              <p:cNvPr id="228" name="线条"/>
              <p:cNvSpPr/>
              <p:nvPr/>
            </p:nvSpPr>
            <p:spPr>
              <a:xfrm>
                <a:off x="-1" y="0"/>
                <a:ext cx="2325689" cy="576262"/>
              </a:xfrm>
              <a:prstGeom prst="line">
                <a:avLst/>
              </a:prstGeom>
              <a:noFill/>
              <a:ln w="19050" cap="flat">
                <a:solidFill>
                  <a:srgbClr val="FF26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29" name="线条"/>
              <p:cNvSpPr/>
              <p:nvPr/>
            </p:nvSpPr>
            <p:spPr>
              <a:xfrm>
                <a:off x="2325687" y="576262"/>
                <a:ext cx="2376488" cy="1066800"/>
              </a:xfrm>
              <a:prstGeom prst="line">
                <a:avLst/>
              </a:prstGeom>
              <a:noFill/>
              <a:ln w="19050" cap="flat">
                <a:solidFill>
                  <a:srgbClr val="FF26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grpSp>
      <p:grpSp>
        <p:nvGrpSpPr>
          <p:cNvPr id="240" name="成组"/>
          <p:cNvGrpSpPr/>
          <p:nvPr/>
        </p:nvGrpSpPr>
        <p:grpSpPr>
          <a:xfrm>
            <a:off x="2620963" y="2676525"/>
            <a:ext cx="4419601" cy="752475"/>
            <a:chOff x="0" y="0"/>
            <a:chExt cx="4419600" cy="752474"/>
          </a:xfrm>
        </p:grpSpPr>
        <p:sp>
          <p:nvSpPr>
            <p:cNvPr id="232" name="线条"/>
            <p:cNvSpPr/>
            <p:nvPr/>
          </p:nvSpPr>
          <p:spPr>
            <a:xfrm>
              <a:off x="-1" y="236537"/>
              <a:ext cx="4419602" cy="457200"/>
            </a:xfrm>
            <a:prstGeom prst="line">
              <a:avLst/>
            </a:prstGeom>
            <a:noFill/>
            <a:ln w="19050" cap="flat">
              <a:solidFill>
                <a:srgbClr val="6809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nvGrpSpPr>
            <p:cNvPr id="239" name="成组"/>
            <p:cNvGrpSpPr/>
            <p:nvPr/>
          </p:nvGrpSpPr>
          <p:grpSpPr>
            <a:xfrm>
              <a:off x="-1" y="0"/>
              <a:ext cx="4410076" cy="752475"/>
              <a:chOff x="0" y="0"/>
              <a:chExt cx="4410074" cy="752474"/>
            </a:xfrm>
          </p:grpSpPr>
          <p:sp>
            <p:nvSpPr>
              <p:cNvPr id="233" name="线条"/>
              <p:cNvSpPr/>
              <p:nvPr/>
            </p:nvSpPr>
            <p:spPr>
              <a:xfrm>
                <a:off x="-1" y="236537"/>
                <a:ext cx="2020889" cy="457201"/>
              </a:xfrm>
              <a:prstGeom prst="line">
                <a:avLst/>
              </a:prstGeom>
              <a:noFill/>
              <a:ln w="19050" cap="flat">
                <a:solidFill>
                  <a:srgbClr val="6809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34" name="线条"/>
              <p:cNvSpPr/>
              <p:nvPr/>
            </p:nvSpPr>
            <p:spPr>
              <a:xfrm>
                <a:off x="2020887" y="693737"/>
                <a:ext cx="2389188" cy="58738"/>
              </a:xfrm>
              <a:prstGeom prst="line">
                <a:avLst/>
              </a:prstGeom>
              <a:noFill/>
              <a:ln w="19050" cap="flat">
                <a:solidFill>
                  <a:srgbClr val="6809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35" name="线条"/>
              <p:cNvSpPr/>
              <p:nvPr/>
            </p:nvSpPr>
            <p:spPr>
              <a:xfrm>
                <a:off x="-1" y="236537"/>
                <a:ext cx="2020889" cy="1"/>
              </a:xfrm>
              <a:prstGeom prst="line">
                <a:avLst/>
              </a:prstGeom>
              <a:noFill/>
              <a:ln w="19050" cap="flat">
                <a:solidFill>
                  <a:srgbClr val="6809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36" name="线条"/>
              <p:cNvSpPr/>
              <p:nvPr/>
            </p:nvSpPr>
            <p:spPr>
              <a:xfrm>
                <a:off x="2020887" y="236537"/>
                <a:ext cx="2376488" cy="420688"/>
              </a:xfrm>
              <a:prstGeom prst="line">
                <a:avLst/>
              </a:prstGeom>
              <a:noFill/>
              <a:ln w="19050" cap="flat">
                <a:solidFill>
                  <a:srgbClr val="6809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37" name="线条"/>
              <p:cNvSpPr/>
              <p:nvPr/>
            </p:nvSpPr>
            <p:spPr>
              <a:xfrm flipV="1">
                <a:off x="-1" y="0"/>
                <a:ext cx="2020888" cy="236538"/>
              </a:xfrm>
              <a:prstGeom prst="line">
                <a:avLst/>
              </a:prstGeom>
              <a:noFill/>
              <a:ln w="19050" cap="flat">
                <a:solidFill>
                  <a:srgbClr val="6809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38" name="线条"/>
              <p:cNvSpPr/>
              <p:nvPr/>
            </p:nvSpPr>
            <p:spPr>
              <a:xfrm>
                <a:off x="2020887" y="0"/>
                <a:ext cx="2376488" cy="622300"/>
              </a:xfrm>
              <a:prstGeom prst="line">
                <a:avLst/>
              </a:prstGeom>
              <a:noFill/>
              <a:ln w="19050" cap="flat">
                <a:solidFill>
                  <a:srgbClr val="6809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grpSp>
      <p:sp>
        <p:nvSpPr>
          <p:cNvPr id="241" name="圆形"/>
          <p:cNvSpPr/>
          <p:nvPr/>
        </p:nvSpPr>
        <p:spPr>
          <a:xfrm>
            <a:off x="4608512" y="3067050"/>
            <a:ext cx="88901" cy="88900"/>
          </a:xfrm>
          <a:prstGeom prst="ellipse">
            <a:avLst/>
          </a:prstGeom>
          <a:solidFill>
            <a:srgbClr val="000000"/>
          </a:solidFill>
          <a:ln>
            <a:solidFill>
              <a:srgbClr val="000000"/>
            </a:solidFill>
          </a:ln>
        </p:spPr>
        <p:txBody>
          <a:bodyPr lIns="45719" rIns="45719" anchor="ctr"/>
          <a:lstStyle/>
          <a:p>
            <a:pPr>
              <a:defRPr>
                <a:latin typeface="Calibri"/>
                <a:ea typeface="Calibri"/>
                <a:cs typeface="Calibri"/>
                <a:sym typeface="Calibri"/>
              </a:defRPr>
            </a:pPr>
            <a:endParaRPr/>
          </a:p>
        </p:txBody>
      </p:sp>
      <p:grpSp>
        <p:nvGrpSpPr>
          <p:cNvPr id="244" name="成组"/>
          <p:cNvGrpSpPr/>
          <p:nvPr/>
        </p:nvGrpSpPr>
        <p:grpSpPr>
          <a:xfrm>
            <a:off x="7086600" y="3321049"/>
            <a:ext cx="1598599" cy="650242"/>
            <a:chOff x="0" y="0"/>
            <a:chExt cx="1598598" cy="650240"/>
          </a:xfrm>
        </p:grpSpPr>
        <p:sp>
          <p:nvSpPr>
            <p:cNvPr id="242" name="“circle of…"/>
            <p:cNvSpPr/>
            <p:nvPr/>
          </p:nvSpPr>
          <p:spPr>
            <a:xfrm>
              <a:off x="439751" y="0"/>
              <a:ext cx="1158848" cy="650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p>
              <a:pPr algn="ctr"/>
              <a:r>
                <a:t>“circle of </a:t>
              </a:r>
            </a:p>
            <a:p>
              <a:pPr algn="ctr"/>
              <a:r>
                <a:t>confusion”</a:t>
              </a:r>
            </a:p>
          </p:txBody>
        </p:sp>
        <p:sp>
          <p:nvSpPr>
            <p:cNvPr id="243" name="线条"/>
            <p:cNvSpPr/>
            <p:nvPr/>
          </p:nvSpPr>
          <p:spPr>
            <a:xfrm flipH="1" flipV="1">
              <a:off x="0" y="107949"/>
              <a:ext cx="533401" cy="152401"/>
            </a:xfrm>
            <a:prstGeom prst="line">
              <a:avLst/>
            </a:prstGeom>
            <a:noFill/>
            <a:ln w="952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pic>
        <p:nvPicPr>
          <p:cNvPr id="245" name="image18.jpeg" descr="image18.jpeg">
            <a:hlinkClick r:id="rId4"/>
          </p:cNvPr>
          <p:cNvPicPr>
            <a:picLocks noChangeAspect="1"/>
          </p:cNvPicPr>
          <p:nvPr/>
        </p:nvPicPr>
        <p:blipFill>
          <a:blip r:embed="rId5">
            <a:extLst/>
          </a:blip>
          <a:stretch>
            <a:fillRect/>
          </a:stretch>
        </p:blipFill>
        <p:spPr>
          <a:xfrm>
            <a:off x="6953250" y="0"/>
            <a:ext cx="2190750" cy="1447800"/>
          </a:xfrm>
          <a:prstGeom prst="rect">
            <a:avLst/>
          </a:prstGeom>
          <a:ln w="12700">
            <a:miter lim="400000"/>
          </a:ln>
        </p:spPr>
      </p:pic>
    </p:spTree>
    <p:extLst>
      <p:ext uri="{BB962C8B-B14F-4D97-AF65-F5344CB8AC3E}">
        <p14:creationId xmlns:p14="http://schemas.microsoft.com/office/powerpoint/2010/main" val="24829348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Aperture size vs. depth of field"/>
          <p:cNvSpPr txBox="1">
            <a:spLocks noGrp="1"/>
          </p:cNvSpPr>
          <p:nvPr>
            <p:ph type="title"/>
          </p:nvPr>
        </p:nvSpPr>
        <p:spPr>
          <a:prstGeom prst="rect">
            <a:avLst/>
          </a:prstGeom>
        </p:spPr>
        <p:txBody>
          <a:bodyPr/>
          <a:lstStyle>
            <a:lvl1pPr>
              <a:defRPr sz="3600"/>
            </a:lvl1pPr>
          </a:lstStyle>
          <a:p>
            <a:r>
              <a:t>Aperture size vs. depth of field</a:t>
            </a:r>
          </a:p>
        </p:txBody>
      </p:sp>
      <p:sp>
        <p:nvSpPr>
          <p:cNvPr id="250" name="Changing the aperture size affects depth of field…"/>
          <p:cNvSpPr txBox="1">
            <a:spLocks noGrp="1"/>
          </p:cNvSpPr>
          <p:nvPr>
            <p:ph type="body" sz="quarter" idx="1"/>
          </p:nvPr>
        </p:nvSpPr>
        <p:spPr>
          <a:xfrm>
            <a:off x="685800" y="4953000"/>
            <a:ext cx="7886700" cy="1333500"/>
          </a:xfrm>
          <a:prstGeom prst="rect">
            <a:avLst/>
          </a:prstGeom>
        </p:spPr>
        <p:txBody>
          <a:bodyPr/>
          <a:lstStyle>
            <a:lvl1pPr marL="425744" indent="-310438" defTabSz="886968">
              <a:lnSpc>
                <a:spcPct val="90000"/>
              </a:lnSpc>
              <a:buFont typeface="Arial"/>
              <a:buChar char="•"/>
              <a:defRPr sz="2716"/>
            </a:lvl1pPr>
            <a:lvl2pPr marL="709574" indent="-266090" defTabSz="886968">
              <a:lnSpc>
                <a:spcPct val="90000"/>
              </a:lnSpc>
              <a:spcBef>
                <a:spcPts val="500"/>
              </a:spcBef>
              <a:buClr>
                <a:srgbClr val="60B5CC"/>
              </a:buClr>
              <a:buFont typeface="Arial"/>
              <a:buChar char="–"/>
              <a:defRPr sz="2231"/>
            </a:lvl2pPr>
          </a:lstStyle>
          <a:p>
            <a:r>
              <a:t>Changing the aperture size affects depth of field</a:t>
            </a:r>
            <a:endParaRPr sz="2619"/>
          </a:p>
          <a:p>
            <a:pPr lvl="1"/>
            <a:r>
              <a:t>A smaller aperture increases the range in which the object is approximately in focus</a:t>
            </a:r>
          </a:p>
        </p:txBody>
      </p:sp>
      <p:pic>
        <p:nvPicPr>
          <p:cNvPr id="251" name="image7.jpeg" descr="image7.jpeg"/>
          <p:cNvPicPr>
            <a:picLocks noChangeAspect="1"/>
          </p:cNvPicPr>
          <p:nvPr/>
        </p:nvPicPr>
        <p:blipFill>
          <a:blip r:embed="rId3">
            <a:extLst/>
          </a:blip>
          <a:stretch>
            <a:fillRect/>
          </a:stretch>
        </p:blipFill>
        <p:spPr>
          <a:xfrm>
            <a:off x="1365250" y="1447800"/>
            <a:ext cx="4654550" cy="3076575"/>
          </a:xfrm>
          <a:prstGeom prst="rect">
            <a:avLst/>
          </a:prstGeom>
          <a:ln w="12700">
            <a:miter lim="400000"/>
          </a:ln>
        </p:spPr>
      </p:pic>
      <p:sp>
        <p:nvSpPr>
          <p:cNvPr id="252" name="线条"/>
          <p:cNvSpPr/>
          <p:nvPr/>
        </p:nvSpPr>
        <p:spPr>
          <a:xfrm>
            <a:off x="5499100" y="1524000"/>
            <a:ext cx="0" cy="1219200"/>
          </a:xfrm>
          <a:prstGeom prst="line">
            <a:avLst/>
          </a:prstGeom>
          <a:ln w="19050">
            <a:solidFill>
              <a:srgbClr val="000000"/>
            </a:solidFill>
          </a:ln>
        </p:spPr>
        <p:txBody>
          <a:bodyPr lIns="0" tIns="0" rIns="0" bIns="0"/>
          <a:lstStyle/>
          <a:p>
            <a:pPr defTabSz="457200">
              <a:defRPr sz="1200">
                <a:latin typeface="+mj-lt"/>
                <a:ea typeface="+mj-ea"/>
                <a:cs typeface="+mj-cs"/>
                <a:sym typeface="Helvetica"/>
              </a:defRPr>
            </a:pPr>
            <a:endParaRPr/>
          </a:p>
        </p:txBody>
      </p:sp>
      <p:sp>
        <p:nvSpPr>
          <p:cNvPr id="253" name="线条"/>
          <p:cNvSpPr/>
          <p:nvPr/>
        </p:nvSpPr>
        <p:spPr>
          <a:xfrm>
            <a:off x="5499100" y="3200400"/>
            <a:ext cx="0" cy="1219200"/>
          </a:xfrm>
          <a:prstGeom prst="line">
            <a:avLst/>
          </a:prstGeom>
          <a:ln w="19050">
            <a:solidFill>
              <a:srgbClr val="000000"/>
            </a:solidFill>
          </a:ln>
        </p:spPr>
        <p:txBody>
          <a:bodyPr lIns="0" tIns="0" rIns="0" bIns="0"/>
          <a:lstStyle/>
          <a:p>
            <a:pPr defTabSz="457200">
              <a:defRPr sz="1200">
                <a:latin typeface="+mj-lt"/>
                <a:ea typeface="+mj-ea"/>
                <a:cs typeface="+mj-cs"/>
                <a:sym typeface="Helvetica"/>
              </a:defRPr>
            </a:pPr>
            <a:endParaRPr/>
          </a:p>
        </p:txBody>
      </p:sp>
      <p:pic>
        <p:nvPicPr>
          <p:cNvPr id="254" name="image8.jpeg" descr="image8.jpeg">
            <a:hlinkClick r:id="rId4"/>
          </p:cNvPr>
          <p:cNvPicPr>
            <a:picLocks noChangeAspect="1"/>
          </p:cNvPicPr>
          <p:nvPr/>
        </p:nvPicPr>
        <p:blipFill>
          <a:blip r:embed="rId5">
            <a:extLst/>
          </a:blip>
          <a:stretch>
            <a:fillRect/>
          </a:stretch>
        </p:blipFill>
        <p:spPr>
          <a:xfrm>
            <a:off x="6400800" y="3124200"/>
            <a:ext cx="2190750" cy="1447800"/>
          </a:xfrm>
          <a:prstGeom prst="rect">
            <a:avLst/>
          </a:prstGeom>
          <a:ln w="12700">
            <a:miter lim="400000"/>
          </a:ln>
        </p:spPr>
      </p:pic>
      <p:pic>
        <p:nvPicPr>
          <p:cNvPr id="255" name="image18.jpeg" descr="image18.jpeg">
            <a:hlinkClick r:id="rId6"/>
          </p:cNvPr>
          <p:cNvPicPr>
            <a:picLocks noChangeAspect="1"/>
          </p:cNvPicPr>
          <p:nvPr/>
        </p:nvPicPr>
        <p:blipFill>
          <a:blip r:embed="rId7">
            <a:extLst/>
          </a:blip>
          <a:stretch>
            <a:fillRect/>
          </a:stretch>
        </p:blipFill>
        <p:spPr>
          <a:xfrm>
            <a:off x="6400800" y="1219200"/>
            <a:ext cx="2190750" cy="1447800"/>
          </a:xfrm>
          <a:prstGeom prst="rect">
            <a:avLst/>
          </a:prstGeom>
          <a:ln w="12700">
            <a:miter lim="400000"/>
          </a:ln>
        </p:spPr>
      </p:pic>
      <p:sp>
        <p:nvSpPr>
          <p:cNvPr id="256" name="f / 32"/>
          <p:cNvSpPr/>
          <p:nvPr/>
        </p:nvSpPr>
        <p:spPr>
          <a:xfrm>
            <a:off x="6786563" y="4572000"/>
            <a:ext cx="1447801"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defRPr sz="2000" i="1">
                <a:latin typeface="+mj-lt"/>
                <a:ea typeface="+mj-ea"/>
                <a:cs typeface="+mj-cs"/>
                <a:sym typeface="Helvetica"/>
              </a:defRPr>
            </a:pPr>
            <a:r>
              <a:t>f / </a:t>
            </a:r>
            <a:r>
              <a:rPr i="0">
                <a:latin typeface="Calibri"/>
                <a:ea typeface="Calibri"/>
                <a:cs typeface="Calibri"/>
                <a:sym typeface="Calibri"/>
              </a:rPr>
              <a:t>32</a:t>
            </a:r>
          </a:p>
        </p:txBody>
      </p:sp>
      <p:sp>
        <p:nvSpPr>
          <p:cNvPr id="257" name="f / 5.6"/>
          <p:cNvSpPr/>
          <p:nvPr/>
        </p:nvSpPr>
        <p:spPr>
          <a:xfrm>
            <a:off x="6715125" y="2643188"/>
            <a:ext cx="144780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defRPr sz="2000" i="1">
                <a:latin typeface="+mj-lt"/>
                <a:ea typeface="+mj-ea"/>
                <a:cs typeface="+mj-cs"/>
                <a:sym typeface="Helvetica"/>
              </a:defRPr>
            </a:pPr>
            <a:r>
              <a:t>f / </a:t>
            </a:r>
            <a:r>
              <a:rPr i="0">
                <a:latin typeface="Calibri"/>
                <a:ea typeface="Calibri"/>
                <a:cs typeface="Calibri"/>
                <a:sym typeface="Calibri"/>
              </a:rPr>
              <a:t>5.6</a:t>
            </a:r>
          </a:p>
        </p:txBody>
      </p:sp>
    </p:spTree>
    <p:extLst>
      <p:ext uri="{BB962C8B-B14F-4D97-AF65-F5344CB8AC3E}">
        <p14:creationId xmlns:p14="http://schemas.microsoft.com/office/powerpoint/2010/main" val="242256583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History of imaging device"/>
          <p:cNvSpPr txBox="1">
            <a:spLocks noGrp="1"/>
          </p:cNvSpPr>
          <p:nvPr>
            <p:ph type="title"/>
          </p:nvPr>
        </p:nvSpPr>
        <p:spPr>
          <a:prstGeom prst="rect">
            <a:avLst/>
          </a:prstGeom>
        </p:spPr>
        <p:txBody>
          <a:bodyPr/>
          <a:lstStyle>
            <a:lvl1pPr>
              <a:defRPr sz="3600"/>
            </a:lvl1pPr>
          </a:lstStyle>
          <a:p>
            <a:r>
              <a:t>History of imaging device</a:t>
            </a:r>
          </a:p>
        </p:txBody>
      </p:sp>
      <p:pic>
        <p:nvPicPr>
          <p:cNvPr id="262" name="image9.png" descr="image9.png"/>
          <p:cNvPicPr>
            <a:picLocks noChangeAspect="1"/>
          </p:cNvPicPr>
          <p:nvPr/>
        </p:nvPicPr>
        <p:blipFill>
          <a:blip r:embed="rId3">
            <a:extLst/>
          </a:blip>
          <a:stretch>
            <a:fillRect/>
          </a:stretch>
        </p:blipFill>
        <p:spPr>
          <a:xfrm>
            <a:off x="4211959" y="1567190"/>
            <a:ext cx="1785940" cy="1710670"/>
          </a:xfrm>
          <a:prstGeom prst="rect">
            <a:avLst/>
          </a:prstGeom>
          <a:ln w="12700">
            <a:miter lim="400000"/>
          </a:ln>
        </p:spPr>
      </p:pic>
      <p:sp>
        <p:nvSpPr>
          <p:cNvPr id="263" name="Photographic camera:…"/>
          <p:cNvSpPr/>
          <p:nvPr/>
        </p:nvSpPr>
        <p:spPr>
          <a:xfrm>
            <a:off x="230385" y="1714500"/>
            <a:ext cx="400133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2000"/>
            </a:pPr>
            <a:r>
              <a:t>Photographic camera:</a:t>
            </a:r>
          </a:p>
          <a:p>
            <a:pPr>
              <a:defRPr sz="2000"/>
            </a:pPr>
            <a:r>
              <a:t>Niepce, 1816, the first photograph</a:t>
            </a:r>
          </a:p>
          <a:p>
            <a:pPr>
              <a:defRPr sz="2000"/>
            </a:pPr>
            <a:r>
              <a:t>By Joseph Nicephore Niepce</a:t>
            </a:r>
          </a:p>
        </p:txBody>
      </p:sp>
      <p:pic>
        <p:nvPicPr>
          <p:cNvPr id="264" name="image10.png" descr="image10.png"/>
          <p:cNvPicPr>
            <a:picLocks noChangeAspect="1"/>
          </p:cNvPicPr>
          <p:nvPr/>
        </p:nvPicPr>
        <p:blipFill>
          <a:blip r:embed="rId4">
            <a:extLst/>
          </a:blip>
          <a:stretch>
            <a:fillRect/>
          </a:stretch>
        </p:blipFill>
        <p:spPr>
          <a:xfrm>
            <a:off x="5304309" y="3215601"/>
            <a:ext cx="2095501" cy="1571626"/>
          </a:xfrm>
          <a:prstGeom prst="rect">
            <a:avLst/>
          </a:prstGeom>
          <a:ln w="12700">
            <a:miter lim="400000"/>
          </a:ln>
        </p:spPr>
      </p:pic>
      <p:sp>
        <p:nvSpPr>
          <p:cNvPr id="265" name="19 century studio camera"/>
          <p:cNvSpPr/>
          <p:nvPr/>
        </p:nvSpPr>
        <p:spPr>
          <a:xfrm>
            <a:off x="323528" y="3857625"/>
            <a:ext cx="3643313"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a:lvl1pPr>
          </a:lstStyle>
          <a:p>
            <a:r>
              <a:t>19 century studio camera</a:t>
            </a:r>
          </a:p>
        </p:txBody>
      </p:sp>
      <p:pic>
        <p:nvPicPr>
          <p:cNvPr id="266" name="image11.png" descr="image11.png"/>
          <p:cNvPicPr>
            <a:picLocks noChangeAspect="1"/>
          </p:cNvPicPr>
          <p:nvPr/>
        </p:nvPicPr>
        <p:blipFill>
          <a:blip r:embed="rId5">
            <a:extLst/>
          </a:blip>
          <a:stretch>
            <a:fillRect/>
          </a:stretch>
        </p:blipFill>
        <p:spPr>
          <a:xfrm>
            <a:off x="6822281" y="4591050"/>
            <a:ext cx="2214564" cy="2266950"/>
          </a:xfrm>
          <a:prstGeom prst="rect">
            <a:avLst/>
          </a:prstGeom>
          <a:ln w="12700">
            <a:miter lim="400000"/>
          </a:ln>
        </p:spPr>
      </p:pic>
      <p:sp>
        <p:nvSpPr>
          <p:cNvPr id="267" name="Kodak and the birth of film…"/>
          <p:cNvSpPr/>
          <p:nvPr/>
        </p:nvSpPr>
        <p:spPr>
          <a:xfrm>
            <a:off x="280615" y="5345112"/>
            <a:ext cx="3643313"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2000"/>
            </a:pPr>
            <a:r>
              <a:t>Kodak and the birth of film</a:t>
            </a:r>
          </a:p>
          <a:p>
            <a:pPr>
              <a:defRPr sz="2000"/>
            </a:pPr>
            <a:r>
              <a:t>1885-1888</a:t>
            </a:r>
          </a:p>
        </p:txBody>
      </p:sp>
    </p:spTree>
    <p:extLst>
      <p:ext uri="{BB962C8B-B14F-4D97-AF65-F5344CB8AC3E}">
        <p14:creationId xmlns:p14="http://schemas.microsoft.com/office/powerpoint/2010/main" val="137945998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Google图像字幕"/>
          <p:cNvSpPr txBox="1">
            <a:spLocks noGrp="1"/>
          </p:cNvSpPr>
          <p:nvPr>
            <p:ph type="title"/>
          </p:nvPr>
        </p:nvSpPr>
        <p:spPr>
          <a:prstGeom prst="rect">
            <a:avLst/>
          </a:prstGeom>
        </p:spPr>
        <p:txBody>
          <a:bodyPr/>
          <a:lstStyle/>
          <a:p>
            <a:r>
              <a:t>Google图像字幕</a:t>
            </a:r>
          </a:p>
        </p:txBody>
      </p:sp>
      <p:sp>
        <p:nvSpPr>
          <p:cNvPr id="306" name="正文"/>
          <p:cNvSpPr txBox="1">
            <a:spLocks noGrp="1"/>
          </p:cNvSpPr>
          <p:nvPr>
            <p:ph type="body" idx="1"/>
          </p:nvPr>
        </p:nvSpPr>
        <p:spPr>
          <a:prstGeom prst="rect">
            <a:avLst/>
          </a:prstGeom>
        </p:spPr>
        <p:txBody>
          <a:bodyPr/>
          <a:lstStyle/>
          <a:p>
            <a:endParaRPr/>
          </a:p>
        </p:txBody>
      </p:sp>
      <p:pic>
        <p:nvPicPr>
          <p:cNvPr id="307" name="image47.png" descr="image47.png"/>
          <p:cNvPicPr>
            <a:picLocks noChangeAspect="1"/>
          </p:cNvPicPr>
          <p:nvPr/>
        </p:nvPicPr>
        <p:blipFill>
          <a:blip r:embed="rId2"/>
          <a:stretch>
            <a:fillRect/>
          </a:stretch>
        </p:blipFill>
        <p:spPr>
          <a:xfrm>
            <a:off x="3275855" y="1340767"/>
            <a:ext cx="5553076" cy="5257801"/>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35mm camera…"/>
          <p:cNvSpPr txBox="1">
            <a:spLocks noGrp="1"/>
          </p:cNvSpPr>
          <p:nvPr>
            <p:ph type="body" idx="1"/>
          </p:nvPr>
        </p:nvSpPr>
        <p:spPr>
          <a:prstGeom prst="rect">
            <a:avLst/>
          </a:prstGeom>
        </p:spPr>
        <p:txBody>
          <a:bodyPr/>
          <a:lstStyle/>
          <a:p>
            <a:r>
              <a:t>35mm camera</a:t>
            </a:r>
          </a:p>
          <a:p>
            <a:pPr marL="731519" lvl="1" indent="-274319">
              <a:spcBef>
                <a:spcPts val="600"/>
              </a:spcBef>
              <a:buClr>
                <a:srgbClr val="60B5CC"/>
              </a:buClr>
              <a:defRPr sz="2800"/>
            </a:pPr>
            <a:r>
              <a:rPr u="sng">
                <a:solidFill>
                  <a:srgbClr val="168BBA"/>
                </a:solidFill>
                <a:uFill>
                  <a:solidFill>
                    <a:srgbClr val="168BBA"/>
                  </a:solidFill>
                </a:uFill>
                <a:hlinkClick r:id="rId3"/>
              </a:rPr>
              <a:t>Oskar Barnack</a:t>
            </a:r>
            <a:r>
              <a:t>: begin in 1913</a:t>
            </a:r>
          </a:p>
          <a:p>
            <a:pPr marL="731519" lvl="1" indent="-274319">
              <a:spcBef>
                <a:spcPts val="600"/>
              </a:spcBef>
              <a:buClr>
                <a:srgbClr val="60B5CC"/>
              </a:buClr>
              <a:defRPr sz="2800"/>
            </a:pPr>
            <a:r>
              <a:t>Product in 1925: Leica I</a:t>
            </a:r>
          </a:p>
          <a:p>
            <a:pPr marL="731519" lvl="1" indent="-274319">
              <a:spcBef>
                <a:spcPts val="600"/>
              </a:spcBef>
              <a:buClr>
                <a:srgbClr val="60B5CC"/>
              </a:buClr>
              <a:defRPr sz="2800"/>
            </a:pPr>
            <a:r>
              <a:t>Canon took off in 1936 on 35mm.</a:t>
            </a:r>
          </a:p>
        </p:txBody>
      </p:sp>
      <p:pic>
        <p:nvPicPr>
          <p:cNvPr id="272" name="image12.png" descr="image12.png"/>
          <p:cNvPicPr>
            <a:picLocks noChangeAspect="1"/>
          </p:cNvPicPr>
          <p:nvPr/>
        </p:nvPicPr>
        <p:blipFill>
          <a:blip r:embed="rId4">
            <a:extLst/>
          </a:blip>
          <a:stretch>
            <a:fillRect/>
          </a:stretch>
        </p:blipFill>
        <p:spPr>
          <a:xfrm>
            <a:off x="5172075" y="4357687"/>
            <a:ext cx="3160714" cy="1857376"/>
          </a:xfrm>
          <a:prstGeom prst="rect">
            <a:avLst/>
          </a:prstGeom>
          <a:ln w="12700">
            <a:miter lim="400000"/>
          </a:ln>
        </p:spPr>
      </p:pic>
      <p:sp>
        <p:nvSpPr>
          <p:cNvPr id="273" name="History of imaging device"/>
          <p:cNvSpPr txBox="1">
            <a:spLocks noGrp="1"/>
          </p:cNvSpPr>
          <p:nvPr>
            <p:ph type="title"/>
          </p:nvPr>
        </p:nvSpPr>
        <p:spPr>
          <a:prstGeom prst="rect">
            <a:avLst/>
          </a:prstGeom>
        </p:spPr>
        <p:txBody>
          <a:bodyPr/>
          <a:lstStyle>
            <a:lvl1pPr>
              <a:defRPr sz="3600"/>
            </a:lvl1pPr>
          </a:lstStyle>
          <a:p>
            <a:r>
              <a:t>History of imaging device</a:t>
            </a:r>
          </a:p>
        </p:txBody>
      </p:sp>
    </p:spTree>
    <p:extLst>
      <p:ext uri="{BB962C8B-B14F-4D97-AF65-F5344CB8AC3E}">
        <p14:creationId xmlns:p14="http://schemas.microsoft.com/office/powerpoint/2010/main" val="53879821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History of imaging device"/>
          <p:cNvSpPr txBox="1">
            <a:spLocks noGrp="1"/>
          </p:cNvSpPr>
          <p:nvPr>
            <p:ph type="title"/>
          </p:nvPr>
        </p:nvSpPr>
        <p:spPr>
          <a:prstGeom prst="rect">
            <a:avLst/>
          </a:prstGeom>
        </p:spPr>
        <p:txBody>
          <a:bodyPr/>
          <a:lstStyle>
            <a:lvl1pPr>
              <a:defRPr sz="3600"/>
            </a:lvl1pPr>
          </a:lstStyle>
          <a:p>
            <a:r>
              <a:t>History of imaging device</a:t>
            </a:r>
          </a:p>
        </p:txBody>
      </p:sp>
      <p:sp>
        <p:nvSpPr>
          <p:cNvPr id="278" name="Lens group：More flexible for controlling, better quality"/>
          <p:cNvSpPr txBox="1">
            <a:spLocks noGrp="1"/>
          </p:cNvSpPr>
          <p:nvPr>
            <p:ph type="body" idx="1"/>
          </p:nvPr>
        </p:nvSpPr>
        <p:spPr>
          <a:xfrm>
            <a:off x="457200" y="1484783"/>
            <a:ext cx="8229600" cy="4625611"/>
          </a:xfrm>
          <a:prstGeom prst="rect">
            <a:avLst/>
          </a:prstGeom>
        </p:spPr>
        <p:txBody>
          <a:bodyPr/>
          <a:lstStyle/>
          <a:p>
            <a:r>
              <a:t>Lens group</a:t>
            </a:r>
            <a:r>
              <a:rPr>
                <a:latin typeface="+mj-lt"/>
                <a:ea typeface="+mj-ea"/>
                <a:cs typeface="+mj-cs"/>
                <a:sym typeface="Helvetica"/>
              </a:rPr>
              <a:t>：</a:t>
            </a:r>
            <a:r>
              <a:t>More flexible for controlling, better quality</a:t>
            </a:r>
          </a:p>
        </p:txBody>
      </p:sp>
      <p:pic>
        <p:nvPicPr>
          <p:cNvPr id="279" name="image13.png" descr="image13.png"/>
          <p:cNvPicPr>
            <a:picLocks noChangeAspect="1"/>
          </p:cNvPicPr>
          <p:nvPr/>
        </p:nvPicPr>
        <p:blipFill>
          <a:blip r:embed="rId2">
            <a:extLst/>
          </a:blip>
          <a:stretch>
            <a:fillRect/>
          </a:stretch>
        </p:blipFill>
        <p:spPr>
          <a:xfrm>
            <a:off x="3419871" y="2492896"/>
            <a:ext cx="5394177" cy="4045633"/>
          </a:xfrm>
          <a:prstGeom prst="rect">
            <a:avLst/>
          </a:prstGeom>
          <a:ln w="12700">
            <a:miter lim="400000"/>
          </a:ln>
        </p:spPr>
      </p:pic>
    </p:spTree>
    <p:extLst>
      <p:ext uri="{BB962C8B-B14F-4D97-AF65-F5344CB8AC3E}">
        <p14:creationId xmlns:p14="http://schemas.microsoft.com/office/powerpoint/2010/main" val="298711503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History of imaging device"/>
          <p:cNvSpPr txBox="1">
            <a:spLocks noGrp="1"/>
          </p:cNvSpPr>
          <p:nvPr>
            <p:ph type="title"/>
          </p:nvPr>
        </p:nvSpPr>
        <p:spPr>
          <a:prstGeom prst="rect">
            <a:avLst/>
          </a:prstGeom>
        </p:spPr>
        <p:txBody>
          <a:bodyPr/>
          <a:lstStyle>
            <a:lvl1pPr>
              <a:defRPr sz="3600"/>
            </a:lvl1pPr>
          </a:lstStyle>
          <a:p>
            <a:r>
              <a:t>History of imaging device</a:t>
            </a:r>
          </a:p>
        </p:txBody>
      </p:sp>
      <p:sp>
        <p:nvSpPr>
          <p:cNvPr id="282" name="正文"/>
          <p:cNvSpPr txBox="1">
            <a:spLocks noGrp="1"/>
          </p:cNvSpPr>
          <p:nvPr>
            <p:ph type="body" idx="1"/>
          </p:nvPr>
        </p:nvSpPr>
        <p:spPr>
          <a:prstGeom prst="rect">
            <a:avLst/>
          </a:prstGeom>
        </p:spPr>
        <p:txBody>
          <a:bodyPr/>
          <a:lstStyle/>
          <a:p>
            <a:endParaRPr/>
          </a:p>
        </p:txBody>
      </p:sp>
      <p:pic>
        <p:nvPicPr>
          <p:cNvPr id="283" name="image14.png" descr="image14.png"/>
          <p:cNvPicPr>
            <a:picLocks noChangeAspect="1"/>
          </p:cNvPicPr>
          <p:nvPr/>
        </p:nvPicPr>
        <p:blipFill>
          <a:blip r:embed="rId2">
            <a:extLst/>
          </a:blip>
          <a:stretch>
            <a:fillRect/>
          </a:stretch>
        </p:blipFill>
        <p:spPr>
          <a:xfrm>
            <a:off x="2627783" y="2060848"/>
            <a:ext cx="5754217" cy="4236543"/>
          </a:xfrm>
          <a:prstGeom prst="rect">
            <a:avLst/>
          </a:prstGeom>
          <a:ln w="12700">
            <a:miter lim="400000"/>
          </a:ln>
        </p:spPr>
      </p:pic>
    </p:spTree>
    <p:extLst>
      <p:ext uri="{BB962C8B-B14F-4D97-AF65-F5344CB8AC3E}">
        <p14:creationId xmlns:p14="http://schemas.microsoft.com/office/powerpoint/2010/main" val="30527975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History of imaging devices"/>
          <p:cNvSpPr txBox="1">
            <a:spLocks noGrp="1"/>
          </p:cNvSpPr>
          <p:nvPr>
            <p:ph type="title"/>
          </p:nvPr>
        </p:nvSpPr>
        <p:spPr>
          <a:prstGeom prst="rect">
            <a:avLst/>
          </a:prstGeom>
        </p:spPr>
        <p:txBody>
          <a:bodyPr/>
          <a:lstStyle>
            <a:lvl1pPr>
              <a:defRPr sz="3600"/>
            </a:lvl1pPr>
          </a:lstStyle>
          <a:p>
            <a:r>
              <a:t>History of imaging devices</a:t>
            </a:r>
          </a:p>
        </p:txBody>
      </p:sp>
      <p:sp>
        <p:nvSpPr>
          <p:cNvPr id="286" name="SLR: single len reflex…"/>
          <p:cNvSpPr txBox="1">
            <a:spLocks noGrp="1"/>
          </p:cNvSpPr>
          <p:nvPr>
            <p:ph type="body" idx="1"/>
          </p:nvPr>
        </p:nvSpPr>
        <p:spPr>
          <a:prstGeom prst="rect">
            <a:avLst/>
          </a:prstGeom>
        </p:spPr>
        <p:txBody>
          <a:bodyPr/>
          <a:lstStyle/>
          <a:p>
            <a:r>
              <a:t>SLR: single len reflex</a:t>
            </a:r>
          </a:p>
          <a:p>
            <a:pPr marL="731519" lvl="1" indent="-274319">
              <a:spcBef>
                <a:spcPts val="600"/>
              </a:spcBef>
              <a:buClr>
                <a:srgbClr val="60B5CC"/>
              </a:buClr>
              <a:defRPr sz="2800"/>
            </a:pPr>
            <a:r>
              <a:t>First design: 1933</a:t>
            </a:r>
          </a:p>
          <a:p>
            <a:pPr marL="731519" lvl="1" indent="-274319">
              <a:spcBef>
                <a:spcPts val="600"/>
              </a:spcBef>
              <a:buClr>
                <a:srgbClr val="60B5CC"/>
              </a:buClr>
              <a:defRPr sz="2800"/>
            </a:pPr>
            <a:r>
              <a:t>First true 33mm SLR: Soviet “Sport”</a:t>
            </a:r>
          </a:p>
          <a:p>
            <a:pPr marL="731519" lvl="1" indent="-274319">
              <a:spcBef>
                <a:spcPts val="600"/>
              </a:spcBef>
              <a:buClr>
                <a:srgbClr val="60B5CC"/>
              </a:buClr>
              <a:defRPr sz="2800"/>
            </a:pPr>
            <a:r>
              <a:t>Popular: after World War II.</a:t>
            </a:r>
          </a:p>
          <a:p>
            <a:pPr marL="731519" lvl="1" indent="-274319">
              <a:spcBef>
                <a:spcPts val="600"/>
              </a:spcBef>
              <a:buClr>
                <a:srgbClr val="60B5CC"/>
              </a:buClr>
              <a:defRPr sz="2800"/>
            </a:pPr>
            <a:r>
              <a:t>Company: Pentax, Canon, Nikon, Leica</a:t>
            </a:r>
          </a:p>
        </p:txBody>
      </p:sp>
      <p:pic>
        <p:nvPicPr>
          <p:cNvPr id="287" name="image15.png" descr="image15.png"/>
          <p:cNvPicPr>
            <a:picLocks noChangeAspect="1"/>
          </p:cNvPicPr>
          <p:nvPr/>
        </p:nvPicPr>
        <p:blipFill>
          <a:blip r:embed="rId3">
            <a:extLst/>
          </a:blip>
          <a:stretch>
            <a:fillRect/>
          </a:stretch>
        </p:blipFill>
        <p:spPr>
          <a:xfrm>
            <a:off x="642937" y="4429125"/>
            <a:ext cx="2146301" cy="1724025"/>
          </a:xfrm>
          <a:prstGeom prst="rect">
            <a:avLst/>
          </a:prstGeom>
          <a:ln w="12700">
            <a:miter lim="400000"/>
          </a:ln>
        </p:spPr>
      </p:pic>
      <p:pic>
        <p:nvPicPr>
          <p:cNvPr id="288" name="image16.png" descr="image16.png"/>
          <p:cNvPicPr>
            <a:picLocks noChangeAspect="1"/>
          </p:cNvPicPr>
          <p:nvPr/>
        </p:nvPicPr>
        <p:blipFill>
          <a:blip r:embed="rId4">
            <a:extLst/>
          </a:blip>
          <a:stretch>
            <a:fillRect/>
          </a:stretch>
        </p:blipFill>
        <p:spPr>
          <a:xfrm>
            <a:off x="3071813" y="4429125"/>
            <a:ext cx="2071687" cy="1670050"/>
          </a:xfrm>
          <a:prstGeom prst="rect">
            <a:avLst/>
          </a:prstGeom>
          <a:ln w="12700">
            <a:miter lim="400000"/>
          </a:ln>
        </p:spPr>
      </p:pic>
      <p:pic>
        <p:nvPicPr>
          <p:cNvPr id="289" name="image17.png" descr="image17.png"/>
          <p:cNvPicPr>
            <a:picLocks noChangeAspect="1"/>
          </p:cNvPicPr>
          <p:nvPr/>
        </p:nvPicPr>
        <p:blipFill>
          <a:blip r:embed="rId5">
            <a:extLst/>
          </a:blip>
          <a:stretch>
            <a:fillRect/>
          </a:stretch>
        </p:blipFill>
        <p:spPr>
          <a:xfrm>
            <a:off x="6719888" y="4429125"/>
            <a:ext cx="1781176" cy="1781175"/>
          </a:xfrm>
          <a:prstGeom prst="rect">
            <a:avLst/>
          </a:prstGeom>
          <a:ln w="12700">
            <a:miter lim="400000"/>
          </a:ln>
        </p:spPr>
      </p:pic>
    </p:spTree>
    <p:extLst>
      <p:ext uri="{BB962C8B-B14F-4D97-AF65-F5344CB8AC3E}">
        <p14:creationId xmlns:p14="http://schemas.microsoft.com/office/powerpoint/2010/main" val="425189734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标题"/>
          <p:cNvSpPr txBox="1">
            <a:spLocks noGrp="1"/>
          </p:cNvSpPr>
          <p:nvPr>
            <p:ph type="title"/>
          </p:nvPr>
        </p:nvSpPr>
        <p:spPr>
          <a:prstGeom prst="rect">
            <a:avLst/>
          </a:prstGeom>
        </p:spPr>
        <p:txBody>
          <a:bodyPr/>
          <a:lstStyle/>
          <a:p>
            <a:endParaRPr/>
          </a:p>
        </p:txBody>
      </p:sp>
      <p:pic>
        <p:nvPicPr>
          <p:cNvPr id="294" name="image18.tif" descr="image18.tif"/>
          <p:cNvPicPr>
            <a:picLocks noChangeAspect="1"/>
          </p:cNvPicPr>
          <p:nvPr/>
        </p:nvPicPr>
        <p:blipFill>
          <a:blip r:embed="rId2">
            <a:extLst/>
          </a:blip>
          <a:stretch>
            <a:fillRect/>
          </a:stretch>
        </p:blipFill>
        <p:spPr>
          <a:xfrm>
            <a:off x="1698903" y="1399777"/>
            <a:ext cx="5746194" cy="5257768"/>
          </a:xfrm>
          <a:prstGeom prst="rect">
            <a:avLst/>
          </a:prstGeom>
          <a:ln w="12700">
            <a:miter lim="400000"/>
          </a:ln>
        </p:spPr>
      </p:pic>
    </p:spTree>
    <p:extLst>
      <p:ext uri="{BB962C8B-B14F-4D97-AF65-F5344CB8AC3E}">
        <p14:creationId xmlns:p14="http://schemas.microsoft.com/office/powerpoint/2010/main" val="348199731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iterate>
                                    <p:tmAbs val="0"/>
                                  </p:iterate>
                                  <p:childTnLst>
                                    <p:set>
                                      <p:cBhvr>
                                        <p:cTn id="6" fill="hold"/>
                                        <p:tgtEl>
                                          <p:spTgt spid="294"/>
                                        </p:tgtEl>
                                        <p:attrNameLst>
                                          <p:attrName>style.visibility</p:attrName>
                                        </p:attrNameLst>
                                      </p:cBhvr>
                                      <p:to>
                                        <p:strVal val="visible"/>
                                      </p:to>
                                    </p:set>
                                    <p:anim calcmode="lin" valueType="num">
                                      <p:cBhvr>
                                        <p:cTn id="7" dur="1000" fill="hold"/>
                                        <p:tgtEl>
                                          <p:spTgt spid="294"/>
                                        </p:tgtEl>
                                        <p:attrNameLst>
                                          <p:attrName>ppt_w</p:attrName>
                                        </p:attrNameLst>
                                      </p:cBhvr>
                                      <p:tavLst>
                                        <p:tav tm="0">
                                          <p:val>
                                            <p:fltVal val="0"/>
                                          </p:val>
                                        </p:tav>
                                        <p:tav tm="100000">
                                          <p:val>
                                            <p:strVal val="#ppt_w"/>
                                          </p:val>
                                        </p:tav>
                                      </p:tavLst>
                                    </p:anim>
                                    <p:anim calcmode="lin" valueType="num">
                                      <p:cBhvr>
                                        <p:cTn id="8" dur="1000" fill="hold"/>
                                        <p:tgtEl>
                                          <p:spTgt spid="294"/>
                                        </p:tgtEl>
                                        <p:attrNameLst>
                                          <p:attrName>ppt_h</p:attrName>
                                        </p:attrNameLst>
                                      </p:cBhvr>
                                      <p:tavLst>
                                        <p:tav tm="0">
                                          <p:val>
                                            <p:fltVal val="0"/>
                                          </p:val>
                                        </p:tav>
                                        <p:tav tm="100000">
                                          <p:val>
                                            <p:strVal val="#ppt_h"/>
                                          </p:val>
                                        </p:tav>
                                      </p:tavLst>
                                    </p:anim>
                                    <p:anim calcmode="lin" valueType="num">
                                      <p:cBhvr>
                                        <p:cTn id="9" dur="1000" fill="hold"/>
                                        <p:tgtEl>
                                          <p:spTgt spid="2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9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History of imaging device"/>
          <p:cNvSpPr txBox="1">
            <a:spLocks noGrp="1"/>
          </p:cNvSpPr>
          <p:nvPr>
            <p:ph type="title"/>
          </p:nvPr>
        </p:nvSpPr>
        <p:spPr>
          <a:prstGeom prst="rect">
            <a:avLst/>
          </a:prstGeom>
        </p:spPr>
        <p:txBody>
          <a:bodyPr/>
          <a:lstStyle>
            <a:lvl1pPr>
              <a:defRPr sz="3600"/>
            </a:lvl1pPr>
          </a:lstStyle>
          <a:p>
            <a:r>
              <a:t>History of imaging device</a:t>
            </a:r>
          </a:p>
        </p:txBody>
      </p:sp>
      <p:sp>
        <p:nvSpPr>
          <p:cNvPr id="297" name="Automatic camera…"/>
          <p:cNvSpPr txBox="1">
            <a:spLocks noGrp="1"/>
          </p:cNvSpPr>
          <p:nvPr>
            <p:ph type="body" idx="1"/>
          </p:nvPr>
        </p:nvSpPr>
        <p:spPr>
          <a:prstGeom prst="rect">
            <a:avLst/>
          </a:prstGeom>
        </p:spPr>
        <p:txBody>
          <a:bodyPr/>
          <a:lstStyle/>
          <a:p>
            <a:r>
              <a:t>Automatic camera</a:t>
            </a:r>
          </a:p>
          <a:p>
            <a:pPr marL="731519" lvl="1" indent="-274319">
              <a:spcBef>
                <a:spcPts val="600"/>
              </a:spcBef>
              <a:buClr>
                <a:srgbClr val="60B5CC"/>
              </a:buClr>
              <a:defRPr sz="2800"/>
            </a:pPr>
            <a:r>
              <a:t>1970s, first automatic exposure camera.</a:t>
            </a:r>
          </a:p>
          <a:p>
            <a:pPr marL="731519" lvl="1" indent="-274319">
              <a:spcBef>
                <a:spcPts val="600"/>
              </a:spcBef>
              <a:buClr>
                <a:srgbClr val="60B5CC"/>
              </a:buClr>
              <a:defRPr sz="2800"/>
            </a:pPr>
            <a:r>
              <a:t>1982: first ”compact camera”</a:t>
            </a:r>
          </a:p>
        </p:txBody>
      </p:sp>
      <p:pic>
        <p:nvPicPr>
          <p:cNvPr id="298" name="image19.png" descr="image19.png"/>
          <p:cNvPicPr>
            <a:picLocks noChangeAspect="1"/>
          </p:cNvPicPr>
          <p:nvPr/>
        </p:nvPicPr>
        <p:blipFill>
          <a:blip r:embed="rId3">
            <a:extLst/>
          </a:blip>
          <a:stretch>
            <a:fillRect/>
          </a:stretch>
        </p:blipFill>
        <p:spPr>
          <a:xfrm>
            <a:off x="5834062" y="3500437"/>
            <a:ext cx="2381251" cy="1785938"/>
          </a:xfrm>
          <a:prstGeom prst="rect">
            <a:avLst/>
          </a:prstGeom>
          <a:ln w="12700">
            <a:miter lim="400000"/>
          </a:ln>
        </p:spPr>
      </p:pic>
      <p:pic>
        <p:nvPicPr>
          <p:cNvPr id="299" name="image20.png" descr="image20.png"/>
          <p:cNvPicPr>
            <a:picLocks noChangeAspect="1"/>
          </p:cNvPicPr>
          <p:nvPr/>
        </p:nvPicPr>
        <p:blipFill>
          <a:blip r:embed="rId4">
            <a:extLst/>
          </a:blip>
          <a:stretch>
            <a:fillRect/>
          </a:stretch>
        </p:blipFill>
        <p:spPr>
          <a:xfrm>
            <a:off x="1143000" y="3643312"/>
            <a:ext cx="1905000" cy="1428751"/>
          </a:xfrm>
          <a:prstGeom prst="rect">
            <a:avLst/>
          </a:prstGeom>
          <a:ln w="12700">
            <a:miter lim="400000"/>
          </a:ln>
        </p:spPr>
      </p:pic>
    </p:spTree>
    <p:extLst>
      <p:ext uri="{BB962C8B-B14F-4D97-AF65-F5344CB8AC3E}">
        <p14:creationId xmlns:p14="http://schemas.microsoft.com/office/powerpoint/2010/main" val="179595227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History of imaging device"/>
          <p:cNvSpPr txBox="1">
            <a:spLocks noGrp="1"/>
          </p:cNvSpPr>
          <p:nvPr>
            <p:ph type="title"/>
          </p:nvPr>
        </p:nvSpPr>
        <p:spPr>
          <a:prstGeom prst="rect">
            <a:avLst/>
          </a:prstGeom>
        </p:spPr>
        <p:txBody>
          <a:bodyPr/>
          <a:lstStyle>
            <a:lvl1pPr>
              <a:defRPr sz="3600"/>
            </a:lvl1pPr>
          </a:lstStyle>
          <a:p>
            <a:r>
              <a:t>History of imaging device</a:t>
            </a:r>
          </a:p>
        </p:txBody>
      </p:sp>
      <p:sp>
        <p:nvSpPr>
          <p:cNvPr id="304" name="Digital age"/>
          <p:cNvSpPr txBox="1">
            <a:spLocks noGrp="1"/>
          </p:cNvSpPr>
          <p:nvPr>
            <p:ph type="body" idx="1"/>
          </p:nvPr>
        </p:nvSpPr>
        <p:spPr>
          <a:prstGeom prst="rect">
            <a:avLst/>
          </a:prstGeom>
        </p:spPr>
        <p:txBody>
          <a:bodyPr/>
          <a:lstStyle/>
          <a:p>
            <a:r>
              <a:t>Digital age</a:t>
            </a:r>
          </a:p>
        </p:txBody>
      </p:sp>
      <p:pic>
        <p:nvPicPr>
          <p:cNvPr id="305" name="image21.png" descr="image21.png"/>
          <p:cNvPicPr>
            <a:picLocks noChangeAspect="1"/>
          </p:cNvPicPr>
          <p:nvPr/>
        </p:nvPicPr>
        <p:blipFill>
          <a:blip r:embed="rId2">
            <a:extLst/>
          </a:blip>
          <a:stretch>
            <a:fillRect/>
          </a:stretch>
        </p:blipFill>
        <p:spPr>
          <a:xfrm>
            <a:off x="6228184" y="2503939"/>
            <a:ext cx="2089608" cy="1357110"/>
          </a:xfrm>
          <a:prstGeom prst="rect">
            <a:avLst/>
          </a:prstGeom>
          <a:ln w="12700">
            <a:miter lim="400000"/>
          </a:ln>
        </p:spPr>
      </p:pic>
      <p:pic>
        <p:nvPicPr>
          <p:cNvPr id="306" name="image22.png" descr="image22.png"/>
          <p:cNvPicPr>
            <a:picLocks noChangeAspect="1"/>
          </p:cNvPicPr>
          <p:nvPr/>
        </p:nvPicPr>
        <p:blipFill>
          <a:blip r:embed="rId3">
            <a:extLst/>
          </a:blip>
          <a:stretch>
            <a:fillRect/>
          </a:stretch>
        </p:blipFill>
        <p:spPr>
          <a:xfrm>
            <a:off x="1585738" y="2503939"/>
            <a:ext cx="1368153" cy="1587788"/>
          </a:xfrm>
          <a:prstGeom prst="rect">
            <a:avLst/>
          </a:prstGeom>
          <a:ln w="12700">
            <a:miter lim="400000"/>
          </a:ln>
        </p:spPr>
      </p:pic>
      <p:sp>
        <p:nvSpPr>
          <p:cNvPr id="307" name="线条"/>
          <p:cNvSpPr/>
          <p:nvPr/>
        </p:nvSpPr>
        <p:spPr>
          <a:xfrm>
            <a:off x="3851919" y="3861048"/>
            <a:ext cx="1440161" cy="1"/>
          </a:xfrm>
          <a:prstGeom prst="line">
            <a:avLst/>
          </a:prstGeom>
          <a:ln w="76200" cap="rnd">
            <a:solidFill>
              <a:srgbClr val="0070C0"/>
            </a:solidFill>
            <a:tailEnd type="triangle"/>
          </a:ln>
        </p:spPr>
        <p:txBody>
          <a:bodyPr lIns="0" tIns="0" rIns="0" bIns="0"/>
          <a:lstStyle/>
          <a:p>
            <a:pPr defTabSz="457200">
              <a:defRPr sz="1200">
                <a:latin typeface="+mj-lt"/>
                <a:ea typeface="+mj-ea"/>
                <a:cs typeface="+mj-cs"/>
                <a:sym typeface="Helvetica"/>
              </a:defRPr>
            </a:pPr>
            <a:endParaRPr/>
          </a:p>
        </p:txBody>
      </p:sp>
      <p:pic>
        <p:nvPicPr>
          <p:cNvPr id="308" name="image23.png" descr="image23.png"/>
          <p:cNvPicPr>
            <a:picLocks noChangeAspect="1"/>
          </p:cNvPicPr>
          <p:nvPr/>
        </p:nvPicPr>
        <p:blipFill>
          <a:blip r:embed="rId4">
            <a:extLst/>
          </a:blip>
          <a:stretch>
            <a:fillRect/>
          </a:stretch>
        </p:blipFill>
        <p:spPr>
          <a:xfrm>
            <a:off x="3531542" y="2335426"/>
            <a:ext cx="2087582" cy="1336052"/>
          </a:xfrm>
          <a:prstGeom prst="rect">
            <a:avLst/>
          </a:prstGeom>
          <a:ln w="12700">
            <a:miter lim="400000"/>
          </a:ln>
        </p:spPr>
      </p:pic>
      <p:sp>
        <p:nvSpPr>
          <p:cNvPr id="309" name="film"/>
          <p:cNvSpPr/>
          <p:nvPr/>
        </p:nvSpPr>
        <p:spPr>
          <a:xfrm>
            <a:off x="1187624" y="4581128"/>
            <a:ext cx="187220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lstStyle>
          <a:p>
            <a:r>
              <a:t>film</a:t>
            </a:r>
          </a:p>
        </p:txBody>
      </p:sp>
      <p:sp>
        <p:nvSpPr>
          <p:cNvPr id="310" name="Charge-coupled Device，CCD"/>
          <p:cNvSpPr/>
          <p:nvPr/>
        </p:nvSpPr>
        <p:spPr>
          <a:xfrm>
            <a:off x="6372199" y="4581128"/>
            <a:ext cx="1872209"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r>
              <a:t>Charge-coupled Device</a:t>
            </a:r>
            <a:r>
              <a:rPr>
                <a:latin typeface="+mj-lt"/>
                <a:ea typeface="+mj-ea"/>
                <a:cs typeface="+mj-cs"/>
                <a:sym typeface="Helvetica"/>
              </a:rPr>
              <a:t>，</a:t>
            </a:r>
            <a:r>
              <a:t>CCD</a:t>
            </a:r>
          </a:p>
        </p:txBody>
      </p:sp>
      <p:pic>
        <p:nvPicPr>
          <p:cNvPr id="311" name="image24.png" descr="image24.png"/>
          <p:cNvPicPr>
            <a:picLocks noChangeAspect="1"/>
          </p:cNvPicPr>
          <p:nvPr/>
        </p:nvPicPr>
        <p:blipFill>
          <a:blip r:embed="rId5">
            <a:extLst/>
          </a:blip>
          <a:stretch>
            <a:fillRect/>
          </a:stretch>
        </p:blipFill>
        <p:spPr>
          <a:xfrm>
            <a:off x="996950" y="1384300"/>
            <a:ext cx="7150100" cy="4089400"/>
          </a:xfrm>
          <a:prstGeom prst="rect">
            <a:avLst/>
          </a:prstGeom>
          <a:ln w="12700">
            <a:miter lim="400000"/>
          </a:ln>
        </p:spPr>
      </p:pic>
      <p:pic>
        <p:nvPicPr>
          <p:cNvPr id="312" name="image25.png" descr="image25.png"/>
          <p:cNvPicPr>
            <a:picLocks noChangeAspect="1"/>
          </p:cNvPicPr>
          <p:nvPr/>
        </p:nvPicPr>
        <p:blipFill>
          <a:blip r:embed="rId6">
            <a:extLst/>
          </a:blip>
          <a:stretch>
            <a:fillRect/>
          </a:stretch>
        </p:blipFill>
        <p:spPr>
          <a:xfrm>
            <a:off x="1457325" y="1133475"/>
            <a:ext cx="6229350" cy="4591050"/>
          </a:xfrm>
          <a:prstGeom prst="rect">
            <a:avLst/>
          </a:prstGeom>
          <a:ln w="12700">
            <a:miter lim="400000"/>
          </a:ln>
        </p:spPr>
      </p:pic>
    </p:spTree>
    <p:extLst>
      <p:ext uri="{BB962C8B-B14F-4D97-AF65-F5344CB8AC3E}">
        <p14:creationId xmlns:p14="http://schemas.microsoft.com/office/powerpoint/2010/main" val="159166736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iterate>
                                    <p:tmAbs val="0"/>
                                  </p:iterate>
                                  <p:childTnLst>
                                    <p:set>
                                      <p:cBhvr>
                                        <p:cTn id="6" fill="hold"/>
                                        <p:tgtEl>
                                          <p:spTgt spid="311"/>
                                        </p:tgtEl>
                                        <p:attrNameLst>
                                          <p:attrName>style.visibility</p:attrName>
                                        </p:attrNameLst>
                                      </p:cBhvr>
                                      <p:to>
                                        <p:strVal val="visible"/>
                                      </p:to>
                                    </p:set>
                                    <p:anim calcmode="lin" valueType="num">
                                      <p:cBhvr>
                                        <p:cTn id="7" dur="1000" fill="hold"/>
                                        <p:tgtEl>
                                          <p:spTgt spid="311"/>
                                        </p:tgtEl>
                                        <p:attrNameLst>
                                          <p:attrName>ppt_w</p:attrName>
                                        </p:attrNameLst>
                                      </p:cBhvr>
                                      <p:tavLst>
                                        <p:tav tm="0">
                                          <p:val>
                                            <p:fltVal val="0"/>
                                          </p:val>
                                        </p:tav>
                                        <p:tav tm="100000">
                                          <p:val>
                                            <p:strVal val="#ppt_w"/>
                                          </p:val>
                                        </p:tav>
                                      </p:tavLst>
                                    </p:anim>
                                    <p:anim calcmode="lin" valueType="num">
                                      <p:cBhvr>
                                        <p:cTn id="8" dur="1000" fill="hold"/>
                                        <p:tgtEl>
                                          <p:spTgt spid="311"/>
                                        </p:tgtEl>
                                        <p:attrNameLst>
                                          <p:attrName>ppt_h</p:attrName>
                                        </p:attrNameLst>
                                      </p:cBhvr>
                                      <p:tavLst>
                                        <p:tav tm="0">
                                          <p:val>
                                            <p:fltVal val="0"/>
                                          </p:val>
                                        </p:tav>
                                        <p:tav tm="100000">
                                          <p:val>
                                            <p:strVal val="#ppt_h"/>
                                          </p:val>
                                        </p:tav>
                                      </p:tavLst>
                                    </p:anim>
                                    <p:anim calcmode="lin" valueType="num">
                                      <p:cBhvr>
                                        <p:cTn id="9" dur="1000" fill="hold"/>
                                        <p:tgtEl>
                                          <p:spTgt spid="31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iterate>
                                    <p:tmAbs val="0"/>
                                  </p:iterate>
                                  <p:childTnLst>
                                    <p:set>
                                      <p:cBhvr>
                                        <p:cTn id="14" fill="hold"/>
                                        <p:tgtEl>
                                          <p:spTgt spid="312"/>
                                        </p:tgtEl>
                                        <p:attrNameLst>
                                          <p:attrName>style.visibility</p:attrName>
                                        </p:attrNameLst>
                                      </p:cBhvr>
                                      <p:to>
                                        <p:strVal val="visible"/>
                                      </p:to>
                                    </p:set>
                                    <p:anim calcmode="lin" valueType="num">
                                      <p:cBhvr>
                                        <p:cTn id="15" dur="500" fill="hold"/>
                                        <p:tgtEl>
                                          <p:spTgt spid="312"/>
                                        </p:tgtEl>
                                        <p:attrNameLst>
                                          <p:attrName>ppt_x</p:attrName>
                                        </p:attrNameLst>
                                      </p:cBhvr>
                                      <p:tavLst>
                                        <p:tav tm="0">
                                          <p:val>
                                            <p:strVal val="#ppt_x"/>
                                          </p:val>
                                        </p:tav>
                                        <p:tav tm="100000">
                                          <p:val>
                                            <p:strVal val="#ppt_x"/>
                                          </p:val>
                                        </p:tav>
                                      </p:tavLst>
                                    </p:anim>
                                    <p:anim calcmode="lin" valueType="num">
                                      <p:cBhvr>
                                        <p:cTn id="16" dur="500" fill="hold"/>
                                        <p:tgtEl>
                                          <p:spTgt spid="3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advAuto="0"/>
      <p:bldP spid="312"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History of imaging device"/>
          <p:cNvSpPr txBox="1">
            <a:spLocks noGrp="1"/>
          </p:cNvSpPr>
          <p:nvPr>
            <p:ph type="title"/>
          </p:nvPr>
        </p:nvSpPr>
        <p:spPr>
          <a:prstGeom prst="rect">
            <a:avLst/>
          </a:prstGeom>
        </p:spPr>
        <p:txBody>
          <a:bodyPr/>
          <a:lstStyle>
            <a:lvl1pPr>
              <a:defRPr sz="3600"/>
            </a:lvl1pPr>
          </a:lstStyle>
          <a:p>
            <a:r>
              <a:t>History of imaging device</a:t>
            </a:r>
          </a:p>
        </p:txBody>
      </p:sp>
      <p:sp>
        <p:nvSpPr>
          <p:cNvPr id="315" name="Digital camera…"/>
          <p:cNvSpPr txBox="1">
            <a:spLocks noGrp="1"/>
          </p:cNvSpPr>
          <p:nvPr>
            <p:ph type="body" idx="1"/>
          </p:nvPr>
        </p:nvSpPr>
        <p:spPr>
          <a:xfrm>
            <a:off x="457200" y="1971743"/>
            <a:ext cx="8229600" cy="4625610"/>
          </a:xfrm>
          <a:prstGeom prst="rect">
            <a:avLst/>
          </a:prstGeom>
        </p:spPr>
        <p:txBody>
          <a:bodyPr/>
          <a:lstStyle/>
          <a:p>
            <a:pPr>
              <a:defRPr sz="2400"/>
            </a:pPr>
            <a:r>
              <a:t>Digital camera</a:t>
            </a:r>
          </a:p>
          <a:p>
            <a:pPr marL="731519" lvl="1" indent="-274319">
              <a:spcBef>
                <a:spcPts val="500"/>
              </a:spcBef>
              <a:buClr>
                <a:srgbClr val="60B5CC"/>
              </a:buClr>
              <a:defRPr sz="2400"/>
            </a:pPr>
            <a:r>
              <a:t>Begin in 1961 towards altitude measuring of spacecraft.</a:t>
            </a:r>
            <a:endParaRPr sz="2800"/>
          </a:p>
          <a:p>
            <a:pPr marL="731519" lvl="1" indent="-274319">
              <a:spcBef>
                <a:spcPts val="500"/>
              </a:spcBef>
              <a:buClr>
                <a:srgbClr val="60B5CC"/>
              </a:buClr>
              <a:defRPr sz="2400"/>
            </a:pPr>
            <a:r>
              <a:t>The first true digital camera: 1988, Fuji DS-1P, never exported.</a:t>
            </a:r>
            <a:endParaRPr sz="2800"/>
          </a:p>
          <a:p>
            <a:pPr marL="731519" lvl="1" indent="-274319">
              <a:spcBef>
                <a:spcPts val="500"/>
              </a:spcBef>
              <a:buClr>
                <a:srgbClr val="60B5CC"/>
              </a:buClr>
              <a:defRPr sz="2400"/>
            </a:pPr>
            <a:r>
              <a:t>The first commercially available digital camera: 1990-Logitech Fotoman.</a:t>
            </a:r>
            <a:endParaRPr sz="2800"/>
          </a:p>
          <a:p>
            <a:pPr marL="731519" lvl="1" indent="-274319">
              <a:spcBef>
                <a:spcPts val="500"/>
              </a:spcBef>
              <a:buClr>
                <a:srgbClr val="60B5CC"/>
              </a:buClr>
              <a:defRPr sz="2400"/>
            </a:pPr>
            <a:r>
              <a:t>Representative product: Kodak DCS-100.</a:t>
            </a:r>
            <a:endParaRPr sz="2800"/>
          </a:p>
          <a:p>
            <a:pPr marL="731519" lvl="1" indent="-274319">
              <a:spcBef>
                <a:spcPts val="500"/>
              </a:spcBef>
              <a:buClr>
                <a:srgbClr val="60B5CC"/>
              </a:buClr>
              <a:defRPr sz="2400"/>
            </a:pPr>
            <a:r>
              <a:t>The first DLSR: Nikon D1</a:t>
            </a:r>
          </a:p>
        </p:txBody>
      </p:sp>
      <p:pic>
        <p:nvPicPr>
          <p:cNvPr id="316" name="image26.png" descr="image26.png"/>
          <p:cNvPicPr>
            <a:picLocks noChangeAspect="1"/>
          </p:cNvPicPr>
          <p:nvPr/>
        </p:nvPicPr>
        <p:blipFill>
          <a:blip r:embed="rId2">
            <a:extLst/>
          </a:blip>
          <a:stretch>
            <a:fillRect/>
          </a:stretch>
        </p:blipFill>
        <p:spPr>
          <a:xfrm>
            <a:off x="6588224" y="548679"/>
            <a:ext cx="2143126" cy="1590676"/>
          </a:xfrm>
          <a:prstGeom prst="rect">
            <a:avLst/>
          </a:prstGeom>
          <a:ln w="12700">
            <a:miter lim="400000"/>
          </a:ln>
        </p:spPr>
      </p:pic>
    </p:spTree>
    <p:extLst>
      <p:ext uri="{BB962C8B-B14F-4D97-AF65-F5344CB8AC3E}">
        <p14:creationId xmlns:p14="http://schemas.microsoft.com/office/powerpoint/2010/main" val="243061452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标题"/>
          <p:cNvSpPr txBox="1">
            <a:spLocks noGrp="1"/>
          </p:cNvSpPr>
          <p:nvPr>
            <p:ph type="title"/>
          </p:nvPr>
        </p:nvSpPr>
        <p:spPr>
          <a:prstGeom prst="rect">
            <a:avLst/>
          </a:prstGeom>
        </p:spPr>
        <p:txBody>
          <a:bodyPr/>
          <a:lstStyle/>
          <a:p>
            <a:endParaRPr/>
          </a:p>
        </p:txBody>
      </p:sp>
      <p:pic>
        <p:nvPicPr>
          <p:cNvPr id="319" name="image27.png" descr="image27.png"/>
          <p:cNvPicPr>
            <a:picLocks noChangeAspect="1"/>
          </p:cNvPicPr>
          <p:nvPr/>
        </p:nvPicPr>
        <p:blipFill>
          <a:blip r:embed="rId2">
            <a:extLst/>
          </a:blip>
          <a:stretch>
            <a:fillRect/>
          </a:stretch>
        </p:blipFill>
        <p:spPr>
          <a:xfrm>
            <a:off x="1285395" y="1190532"/>
            <a:ext cx="6898437" cy="4598958"/>
          </a:xfrm>
          <a:prstGeom prst="rect">
            <a:avLst/>
          </a:prstGeom>
          <a:ln w="12700">
            <a:miter lim="400000"/>
          </a:ln>
        </p:spPr>
      </p:pic>
      <p:grpSp>
        <p:nvGrpSpPr>
          <p:cNvPr id="322" name="成组"/>
          <p:cNvGrpSpPr/>
          <p:nvPr/>
        </p:nvGrpSpPr>
        <p:grpSpPr>
          <a:xfrm>
            <a:off x="4904552" y="3266449"/>
            <a:ext cx="504057" cy="307341"/>
            <a:chOff x="0" y="0"/>
            <a:chExt cx="504056" cy="307340"/>
          </a:xfrm>
        </p:grpSpPr>
        <p:sp>
          <p:nvSpPr>
            <p:cNvPr id="320" name="矩形"/>
            <p:cNvSpPr/>
            <p:nvPr/>
          </p:nvSpPr>
          <p:spPr>
            <a:xfrm>
              <a:off x="0" y="81661"/>
              <a:ext cx="504057" cy="144017"/>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200">
                  <a:solidFill>
                    <a:srgbClr val="FFFFFF"/>
                  </a:solidFill>
                  <a:latin typeface="宋体"/>
                  <a:ea typeface="宋体"/>
                  <a:cs typeface="宋体"/>
                  <a:sym typeface="宋体"/>
                </a:defRPr>
              </a:pPr>
              <a:endParaRPr/>
            </a:p>
          </p:txBody>
        </p:sp>
        <p:sp>
          <p:nvSpPr>
            <p:cNvPr id="321" name="光电"/>
            <p:cNvSpPr/>
            <p:nvPr/>
          </p:nvSpPr>
          <p:spPr>
            <a:xfrm>
              <a:off x="0" y="-1"/>
              <a:ext cx="504057" cy="307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a:solidFill>
                    <a:srgbClr val="FFFFFF"/>
                  </a:solidFill>
                  <a:latin typeface="宋体"/>
                  <a:ea typeface="宋体"/>
                  <a:cs typeface="宋体"/>
                  <a:sym typeface="宋体"/>
                </a:defRPr>
              </a:lvl1pPr>
            </a:lstStyle>
            <a:p>
              <a:r>
                <a:t>光电</a:t>
              </a:r>
            </a:p>
          </p:txBody>
        </p:sp>
      </p:grpSp>
      <p:sp>
        <p:nvSpPr>
          <p:cNvPr id="323" name="photo-diode"/>
          <p:cNvSpPr/>
          <p:nvPr/>
        </p:nvSpPr>
        <p:spPr>
          <a:xfrm>
            <a:off x="6577851" y="2861205"/>
            <a:ext cx="1474268" cy="8534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indent="36000" algn="ctr">
              <a:spcBef>
                <a:spcPts val="600"/>
              </a:spcBef>
              <a:defRPr sz="2500"/>
            </a:lvl1pPr>
          </a:lstStyle>
          <a:p>
            <a:r>
              <a:t>photo-diode</a:t>
            </a:r>
          </a:p>
        </p:txBody>
      </p:sp>
      <p:sp>
        <p:nvSpPr>
          <p:cNvPr id="324" name="amplifier"/>
          <p:cNvSpPr/>
          <p:nvPr/>
        </p:nvSpPr>
        <p:spPr>
          <a:xfrm>
            <a:off x="6031751" y="4242484"/>
            <a:ext cx="1355702" cy="4597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indent="36000">
              <a:spcBef>
                <a:spcPts val="600"/>
              </a:spcBef>
              <a:defRPr sz="2400"/>
            </a:lvl1pPr>
          </a:lstStyle>
          <a:p>
            <a:r>
              <a:t>amplifier</a:t>
            </a:r>
          </a:p>
        </p:txBody>
      </p:sp>
      <p:sp>
        <p:nvSpPr>
          <p:cNvPr id="325" name="memory"/>
          <p:cNvSpPr/>
          <p:nvPr/>
        </p:nvSpPr>
        <p:spPr>
          <a:xfrm>
            <a:off x="3894149" y="4967236"/>
            <a:ext cx="1355702" cy="4851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indent="36000">
              <a:spcBef>
                <a:spcPts val="600"/>
              </a:spcBef>
              <a:defRPr sz="2600"/>
            </a:lvl1pPr>
          </a:lstStyle>
          <a:p>
            <a:r>
              <a:t>memory</a:t>
            </a:r>
          </a:p>
        </p:txBody>
      </p:sp>
    </p:spTree>
    <p:extLst>
      <p:ext uri="{BB962C8B-B14F-4D97-AF65-F5344CB8AC3E}">
        <p14:creationId xmlns:p14="http://schemas.microsoft.com/office/powerpoint/2010/main" val="136807359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he principle imaging process of DC"/>
          <p:cNvSpPr txBox="1">
            <a:spLocks noGrp="1"/>
          </p:cNvSpPr>
          <p:nvPr>
            <p:ph type="title"/>
          </p:nvPr>
        </p:nvSpPr>
        <p:spPr>
          <a:prstGeom prst="rect">
            <a:avLst/>
          </a:prstGeom>
        </p:spPr>
        <p:txBody>
          <a:bodyPr/>
          <a:lstStyle>
            <a:lvl1pPr>
              <a:defRPr sz="3600"/>
            </a:lvl1pPr>
          </a:lstStyle>
          <a:p>
            <a:r>
              <a:t>The principle imaging process of DC</a:t>
            </a:r>
          </a:p>
        </p:txBody>
      </p:sp>
      <p:sp>
        <p:nvSpPr>
          <p:cNvPr id="328" name="（1）When taking photograph, the light from the scene goes through the lens and reaches CCD.…"/>
          <p:cNvSpPr txBox="1">
            <a:spLocks noGrp="1"/>
          </p:cNvSpPr>
          <p:nvPr>
            <p:ph type="body" idx="1"/>
          </p:nvPr>
        </p:nvSpPr>
        <p:spPr>
          <a:xfrm>
            <a:off x="289744" y="1509334"/>
            <a:ext cx="8564512" cy="5176664"/>
          </a:xfrm>
          <a:prstGeom prst="rect">
            <a:avLst/>
          </a:prstGeom>
        </p:spPr>
        <p:txBody>
          <a:bodyPr/>
          <a:lstStyle/>
          <a:p>
            <a:pPr>
              <a:defRPr sz="1700"/>
            </a:pPr>
            <a:r>
              <a:rPr>
                <a:latin typeface="+mj-lt"/>
                <a:ea typeface="+mj-ea"/>
                <a:cs typeface="+mj-cs"/>
                <a:sym typeface="Helvetica"/>
              </a:rPr>
              <a:t>（</a:t>
            </a:r>
            <a:r>
              <a:t>1</a:t>
            </a:r>
            <a:r>
              <a:rPr>
                <a:latin typeface="+mj-lt"/>
                <a:ea typeface="+mj-ea"/>
                <a:cs typeface="+mj-cs"/>
                <a:sym typeface="Helvetica"/>
              </a:rPr>
              <a:t>）</a:t>
            </a:r>
            <a:r>
              <a:t>When taking photograph, the light from the scene goes through the lens and reaches CCD.</a:t>
            </a:r>
          </a:p>
          <a:p>
            <a:pPr>
              <a:defRPr sz="1700"/>
            </a:pPr>
            <a:r>
              <a:rPr>
                <a:latin typeface="+mj-lt"/>
                <a:ea typeface="+mj-ea"/>
                <a:cs typeface="+mj-cs"/>
                <a:sym typeface="Helvetica"/>
              </a:rPr>
              <a:t>（</a:t>
            </a:r>
            <a:r>
              <a:t>2</a:t>
            </a:r>
            <a:r>
              <a:rPr>
                <a:latin typeface="+mj-lt"/>
                <a:ea typeface="+mj-ea"/>
                <a:cs typeface="+mj-cs"/>
                <a:sym typeface="Helvetica"/>
              </a:rPr>
              <a:t>）</a:t>
            </a:r>
            <a:r>
              <a:t>When CCD being exposed, the photodiode is stimulated to release charges, and produces electrical signals.</a:t>
            </a:r>
          </a:p>
          <a:p>
            <a:pPr>
              <a:defRPr sz="1700"/>
            </a:pPr>
            <a:r>
              <a:rPr>
                <a:latin typeface="+mj-lt"/>
                <a:ea typeface="+mj-ea"/>
                <a:cs typeface="+mj-cs"/>
                <a:sym typeface="Helvetica"/>
              </a:rPr>
              <a:t>（</a:t>
            </a:r>
            <a:r>
              <a:t>3</a:t>
            </a:r>
            <a:r>
              <a:rPr>
                <a:latin typeface="+mj-lt"/>
                <a:ea typeface="+mj-ea"/>
                <a:cs typeface="+mj-cs"/>
                <a:sym typeface="Helvetica"/>
              </a:rPr>
              <a:t>）</a:t>
            </a:r>
            <a:r>
              <a:t>CCD controlling chip controls the electric flow through the controlling signal circuit in photoperceptive component. CCD will collect such electrical signals and output them to an amplifier. </a:t>
            </a:r>
          </a:p>
          <a:p>
            <a:pPr>
              <a:defRPr sz="1700"/>
            </a:pPr>
            <a:r>
              <a:rPr>
                <a:latin typeface="+mj-lt"/>
                <a:ea typeface="+mj-ea"/>
                <a:cs typeface="+mj-cs"/>
                <a:sym typeface="Helvetica"/>
              </a:rPr>
              <a:t>（</a:t>
            </a:r>
            <a:r>
              <a:t>4</a:t>
            </a:r>
            <a:r>
              <a:rPr>
                <a:latin typeface="+mj-lt"/>
                <a:ea typeface="+mj-ea"/>
                <a:cs typeface="+mj-cs"/>
                <a:sym typeface="Helvetica"/>
              </a:rPr>
              <a:t>）</a:t>
            </a:r>
            <a:r>
              <a:t>After amplifying and filtering, the electrical signals reach ADC. And ADC transfer such electrical signals (continuous) to digital ones (discrete). The value of digital signal is proportional to the intensity of electrical signal and voltage. These values are corresponding to those of an image.</a:t>
            </a:r>
          </a:p>
          <a:p>
            <a:pPr>
              <a:defRPr sz="1700"/>
            </a:pPr>
            <a:r>
              <a:rPr>
                <a:latin typeface="+mj-lt"/>
                <a:ea typeface="+mj-ea"/>
                <a:cs typeface="+mj-cs"/>
                <a:sym typeface="Helvetica"/>
              </a:rPr>
              <a:t>（</a:t>
            </a:r>
            <a:r>
              <a:t>5</a:t>
            </a:r>
            <a:r>
              <a:rPr>
                <a:latin typeface="+mj-lt"/>
                <a:ea typeface="+mj-ea"/>
                <a:cs typeface="+mj-cs"/>
                <a:sym typeface="Helvetica"/>
              </a:rPr>
              <a:t>）</a:t>
            </a:r>
            <a:r>
              <a:t>But the above data cannot be treated as image directly. They will be further processed by DSP (digital signal processing). In DSP, color correction and white balance will be performed to obtain a qualified image, and the image will be encoded into the supported format and resolution, which can be stored as a image file.</a:t>
            </a:r>
          </a:p>
          <a:p>
            <a:pPr>
              <a:defRPr sz="1700"/>
            </a:pPr>
            <a:r>
              <a:rPr>
                <a:latin typeface="+mj-lt"/>
                <a:ea typeface="+mj-ea"/>
                <a:cs typeface="+mj-cs"/>
                <a:sym typeface="Helvetica"/>
              </a:rPr>
              <a:t>（</a:t>
            </a:r>
            <a:r>
              <a:t>6</a:t>
            </a:r>
            <a:r>
              <a:rPr>
                <a:latin typeface="+mj-lt"/>
                <a:ea typeface="+mj-ea"/>
                <a:cs typeface="+mj-cs"/>
                <a:sym typeface="Helvetica"/>
              </a:rPr>
              <a:t>）</a:t>
            </a:r>
            <a:r>
              <a:t>After the above steps, the image file appears on your memory card and can be previewed.</a:t>
            </a:r>
          </a:p>
        </p:txBody>
      </p:sp>
    </p:spTree>
    <p:extLst>
      <p:ext uri="{BB962C8B-B14F-4D97-AF65-F5344CB8AC3E}">
        <p14:creationId xmlns:p14="http://schemas.microsoft.com/office/powerpoint/2010/main" val="52189044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328">
                                            <p:bg/>
                                          </p:spTgt>
                                        </p:tgtEl>
                                        <p:attrNameLst>
                                          <p:attrName>style.visibility</p:attrName>
                                        </p:attrNameLst>
                                      </p:cBhvr>
                                      <p:to>
                                        <p:strVal val="visible"/>
                                      </p:to>
                                    </p:set>
                                    <p:anim calcmode="lin" valueType="num">
                                      <p:cBhvr>
                                        <p:cTn id="7" dur="1000" fill="hold"/>
                                        <p:tgtEl>
                                          <p:spTgt spid="328">
                                            <p:bg/>
                                          </p:spTgt>
                                        </p:tgtEl>
                                        <p:attrNameLst>
                                          <p:attrName>ppt_x</p:attrName>
                                        </p:attrNameLst>
                                      </p:cBhvr>
                                      <p:tavLst>
                                        <p:tav tm="0">
                                          <p:val>
                                            <p:strVal val="#ppt_x"/>
                                          </p:val>
                                        </p:tav>
                                        <p:tav tm="100000">
                                          <p:val>
                                            <p:strVal val="#ppt_x"/>
                                          </p:val>
                                        </p:tav>
                                      </p:tavLst>
                                    </p:anim>
                                    <p:anim calcmode="lin" valueType="num">
                                      <p:cBhvr>
                                        <p:cTn id="8" dur="1000" fill="hold"/>
                                        <p:tgtEl>
                                          <p:spTgt spid="32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328">
                                            <p:txEl>
                                              <p:pRg st="0" end="0"/>
                                            </p:txEl>
                                          </p:spTgt>
                                        </p:tgtEl>
                                        <p:attrNameLst>
                                          <p:attrName>style.visibility</p:attrName>
                                        </p:attrNameLst>
                                      </p:cBhvr>
                                      <p:to>
                                        <p:strVal val="visible"/>
                                      </p:to>
                                    </p:set>
                                    <p:anim calcmode="lin" valueType="num">
                                      <p:cBhvr>
                                        <p:cTn id="11" dur="1000" fill="hold"/>
                                        <p:tgtEl>
                                          <p:spTgt spid="328">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iterate>
                                    <p:tmAbs val="0"/>
                                  </p:iterate>
                                  <p:childTnLst>
                                    <p:set>
                                      <p:cBhvr>
                                        <p:cTn id="16" fill="hold"/>
                                        <p:tgtEl>
                                          <p:spTgt spid="328">
                                            <p:txEl>
                                              <p:pRg st="1" end="1"/>
                                            </p:txEl>
                                          </p:spTgt>
                                        </p:tgtEl>
                                        <p:attrNameLst>
                                          <p:attrName>style.visibility</p:attrName>
                                        </p:attrNameLst>
                                      </p:cBhvr>
                                      <p:to>
                                        <p:strVal val="visible"/>
                                      </p:to>
                                    </p:set>
                                    <p:anim calcmode="lin" valueType="num">
                                      <p:cBhvr>
                                        <p:cTn id="17" dur="1000" fill="hold"/>
                                        <p:tgtEl>
                                          <p:spTgt spid="328">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iterate>
                                    <p:tmAbs val="0"/>
                                  </p:iterate>
                                  <p:childTnLst>
                                    <p:set>
                                      <p:cBhvr>
                                        <p:cTn id="22" fill="hold"/>
                                        <p:tgtEl>
                                          <p:spTgt spid="328">
                                            <p:txEl>
                                              <p:pRg st="2" end="2"/>
                                            </p:txEl>
                                          </p:spTgt>
                                        </p:tgtEl>
                                        <p:attrNameLst>
                                          <p:attrName>style.visibility</p:attrName>
                                        </p:attrNameLst>
                                      </p:cBhvr>
                                      <p:to>
                                        <p:strVal val="visible"/>
                                      </p:to>
                                    </p:set>
                                    <p:anim calcmode="lin" valueType="num">
                                      <p:cBhvr>
                                        <p:cTn id="23" dur="1000" fill="hold"/>
                                        <p:tgtEl>
                                          <p:spTgt spid="32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iterate>
                                    <p:tmAbs val="0"/>
                                  </p:iterate>
                                  <p:childTnLst>
                                    <p:set>
                                      <p:cBhvr>
                                        <p:cTn id="28" fill="hold"/>
                                        <p:tgtEl>
                                          <p:spTgt spid="328">
                                            <p:txEl>
                                              <p:pRg st="3" end="3"/>
                                            </p:txEl>
                                          </p:spTgt>
                                        </p:tgtEl>
                                        <p:attrNameLst>
                                          <p:attrName>style.visibility</p:attrName>
                                        </p:attrNameLst>
                                      </p:cBhvr>
                                      <p:to>
                                        <p:strVal val="visible"/>
                                      </p:to>
                                    </p:set>
                                    <p:anim calcmode="lin" valueType="num">
                                      <p:cBhvr>
                                        <p:cTn id="29" dur="1000" fill="hold"/>
                                        <p:tgtEl>
                                          <p:spTgt spid="32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2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iterate>
                                    <p:tmAbs val="0"/>
                                  </p:iterate>
                                  <p:childTnLst>
                                    <p:set>
                                      <p:cBhvr>
                                        <p:cTn id="34" fill="hold"/>
                                        <p:tgtEl>
                                          <p:spTgt spid="328">
                                            <p:txEl>
                                              <p:pRg st="4" end="4"/>
                                            </p:txEl>
                                          </p:spTgt>
                                        </p:tgtEl>
                                        <p:attrNameLst>
                                          <p:attrName>style.visibility</p:attrName>
                                        </p:attrNameLst>
                                      </p:cBhvr>
                                      <p:to>
                                        <p:strVal val="visible"/>
                                      </p:to>
                                    </p:set>
                                    <p:anim calcmode="lin" valueType="num">
                                      <p:cBhvr>
                                        <p:cTn id="35" dur="1000" fill="hold"/>
                                        <p:tgtEl>
                                          <p:spTgt spid="328">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2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iterate>
                                    <p:tmAbs val="0"/>
                                  </p:iterate>
                                  <p:childTnLst>
                                    <p:set>
                                      <p:cBhvr>
                                        <p:cTn id="40" fill="hold"/>
                                        <p:tgtEl>
                                          <p:spTgt spid="328">
                                            <p:txEl>
                                              <p:pRg st="5" end="5"/>
                                            </p:txEl>
                                          </p:spTgt>
                                        </p:tgtEl>
                                        <p:attrNameLst>
                                          <p:attrName>style.visibility</p:attrName>
                                        </p:attrNameLst>
                                      </p:cBhvr>
                                      <p:to>
                                        <p:strVal val="visible"/>
                                      </p:to>
                                    </p:set>
                                    <p:anim calcmode="lin" valueType="num">
                                      <p:cBhvr>
                                        <p:cTn id="41" dur="1000" fill="hold"/>
                                        <p:tgtEl>
                                          <p:spTgt spid="328">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2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build="p"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Image understanding and understanding-cont."/>
          <p:cNvSpPr txBox="1">
            <a:spLocks noGrp="1"/>
          </p:cNvSpPr>
          <p:nvPr>
            <p:ph type="title"/>
          </p:nvPr>
        </p:nvSpPr>
        <p:spPr>
          <a:xfrm>
            <a:off x="251520" y="155447"/>
            <a:ext cx="8651304" cy="1252729"/>
          </a:xfrm>
          <a:prstGeom prst="rect">
            <a:avLst/>
          </a:prstGeom>
        </p:spPr>
        <p:txBody>
          <a:bodyPr/>
          <a:lstStyle/>
          <a:p>
            <a:pPr>
              <a:defRPr sz="3600"/>
            </a:pPr>
            <a:r>
              <a:t>Image understanding and understanding-</a:t>
            </a:r>
            <a:r>
              <a:rPr i="1"/>
              <a:t>cont.</a:t>
            </a:r>
          </a:p>
        </p:txBody>
      </p:sp>
      <p:sp>
        <p:nvSpPr>
          <p:cNvPr id="310" name="Interactive image retrieval: Mindfinder"/>
          <p:cNvSpPr txBox="1">
            <a:spLocks noGrp="1"/>
          </p:cNvSpPr>
          <p:nvPr>
            <p:ph type="body" idx="1"/>
          </p:nvPr>
        </p:nvSpPr>
        <p:spPr>
          <a:prstGeom prst="rect">
            <a:avLst/>
          </a:prstGeom>
        </p:spPr>
        <p:txBody>
          <a:bodyPr/>
          <a:lstStyle/>
          <a:p>
            <a:r>
              <a:t>Interactive image retrieval: Mindfinder</a:t>
            </a:r>
          </a:p>
        </p:txBody>
      </p:sp>
      <p:pic>
        <p:nvPicPr>
          <p:cNvPr id="311" name="image48.png" descr="image48.png"/>
          <p:cNvPicPr>
            <a:picLocks noChangeAspect="1"/>
          </p:cNvPicPr>
          <p:nvPr/>
        </p:nvPicPr>
        <p:blipFill>
          <a:blip r:embed="rId4"/>
          <a:stretch>
            <a:fillRect/>
          </a:stretch>
        </p:blipFill>
        <p:spPr>
          <a:xfrm>
            <a:off x="683568" y="2401349"/>
            <a:ext cx="2286001" cy="3810001"/>
          </a:xfrm>
          <a:prstGeom prst="rect">
            <a:avLst/>
          </a:prstGeom>
          <a:ln w="12700">
            <a:miter lim="400000"/>
          </a:ln>
        </p:spPr>
      </p:pic>
      <p:pic>
        <p:nvPicPr>
          <p:cNvPr id="312" name="media1.mp4" descr="media1.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3275855" y="2348880"/>
            <a:ext cx="4743362" cy="396044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600" fill="hold"/>
                                        <p:tgtEl>
                                          <p:spTgt spid="312"/>
                                        </p:tgtEl>
                                      </p:cBhvr>
                                    </p:cmd>
                                  </p:childTnLst>
                                </p:cTn>
                              </p:par>
                            </p:childTnLst>
                          </p:cTn>
                        </p:par>
                        <p:par>
                          <p:cTn id="7" fill="hold">
                            <p:stCondLst>
                              <p:cond delay="272600"/>
                            </p:stCondLst>
                            <p:childTnLst>
                              <p:par>
                                <p:cTn id="8" presetID="1" presetClass="entr" presetSubtype="0" fill="hold" grpId="2" nodeType="afterEffect">
                                  <p:stCondLst>
                                    <p:cond delay="0"/>
                                  </p:stCondLst>
                                  <p:iterate>
                                    <p:tmAbs val="0"/>
                                  </p:iterate>
                                  <p:childTnLst>
                                    <p:set>
                                      <p:cBhvr>
                                        <p:cTn id="9" fill="hold"/>
                                        <p:tgtEl>
                                          <p:spTgt spid="3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mediacall" presetSubtype="0" fill="hold" nodeType="clickEffect">
                                  <p:stCondLst>
                                    <p:cond delay="0"/>
                                  </p:stCondLst>
                                  <p:childTnLst>
                                    <p:cmd type="call" cmd="stop">
                                      <p:cBhvr>
                                        <p:cTn id="13" dur="1000" fill="hold"/>
                                        <p:tgtEl>
                                          <p:spTgt spid="3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312"/>
                </p:tgtEl>
              </p:cMediaNode>
            </p:video>
          </p:childTnLst>
        </p:cTn>
      </p:par>
    </p:tnLst>
    <p:bldLst>
      <p:bldP spid="311"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hysical meaning of color"/>
          <p:cNvSpPr txBox="1">
            <a:spLocks noGrp="1"/>
          </p:cNvSpPr>
          <p:nvPr>
            <p:ph type="title"/>
          </p:nvPr>
        </p:nvSpPr>
        <p:spPr>
          <a:xfrm>
            <a:off x="179511" y="116632"/>
            <a:ext cx="8229601" cy="1252728"/>
          </a:xfrm>
          <a:prstGeom prst="rect">
            <a:avLst/>
          </a:prstGeom>
        </p:spPr>
        <p:txBody>
          <a:bodyPr/>
          <a:lstStyle>
            <a:lvl1pPr>
              <a:defRPr sz="3600"/>
            </a:lvl1pPr>
          </a:lstStyle>
          <a:p>
            <a:r>
              <a:t>  Physical meaning of color</a:t>
            </a:r>
          </a:p>
        </p:txBody>
      </p:sp>
      <p:sp>
        <p:nvSpPr>
          <p:cNvPr id="348" name="Colorful view is generated by the interactions between light and objects, e.g., reflection, refraction, scattering, transmission, absorption, and diffraction."/>
          <p:cNvSpPr txBox="1">
            <a:spLocks noGrp="1"/>
          </p:cNvSpPr>
          <p:nvPr>
            <p:ph type="body" idx="1"/>
          </p:nvPr>
        </p:nvSpPr>
        <p:spPr>
          <a:xfrm>
            <a:off x="457200" y="1495325"/>
            <a:ext cx="8229600" cy="4525963"/>
          </a:xfrm>
          <a:prstGeom prst="rect">
            <a:avLst/>
          </a:prstGeom>
        </p:spPr>
        <p:txBody>
          <a:bodyPr/>
          <a:lstStyle/>
          <a:p>
            <a:pPr>
              <a:lnSpc>
                <a:spcPct val="90000"/>
              </a:lnSpc>
              <a:defRPr sz="2600"/>
            </a:pPr>
            <a:r>
              <a:t>Colorful view is generated by the interactions between light and objects, e.g., reflection, refraction, scattering, transmission, absorption, and diffraction</a:t>
            </a:r>
            <a:r>
              <a:rPr sz="2000"/>
              <a:t>.</a:t>
            </a:r>
          </a:p>
        </p:txBody>
      </p:sp>
      <p:pic>
        <p:nvPicPr>
          <p:cNvPr id="349" name="image30.jpeg" descr="image30.jpeg"/>
          <p:cNvPicPr>
            <a:picLocks noChangeAspect="1"/>
          </p:cNvPicPr>
          <p:nvPr/>
        </p:nvPicPr>
        <p:blipFill>
          <a:blip r:embed="rId3">
            <a:extLst/>
          </a:blip>
          <a:stretch>
            <a:fillRect/>
          </a:stretch>
        </p:blipFill>
        <p:spPr>
          <a:xfrm>
            <a:off x="4643437" y="3643312"/>
            <a:ext cx="3914776" cy="2162176"/>
          </a:xfrm>
          <a:prstGeom prst="rect">
            <a:avLst/>
          </a:prstGeom>
          <a:ln w="12700">
            <a:miter lim="400000"/>
          </a:ln>
        </p:spPr>
      </p:pic>
      <p:sp>
        <p:nvSpPr>
          <p:cNvPr id="350" name="Reflection and refraction on material surface"/>
          <p:cNvSpPr/>
          <p:nvPr/>
        </p:nvSpPr>
        <p:spPr>
          <a:xfrm>
            <a:off x="5072062" y="5998280"/>
            <a:ext cx="3071813"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a:latin typeface="Arial"/>
                <a:ea typeface="Arial"/>
                <a:cs typeface="Arial"/>
                <a:sym typeface="Arial"/>
              </a:defRPr>
            </a:lvl1pPr>
          </a:lstStyle>
          <a:p>
            <a:r>
              <a:t>Reflection and refraction on material surface</a:t>
            </a:r>
          </a:p>
        </p:txBody>
      </p:sp>
      <p:sp>
        <p:nvSpPr>
          <p:cNvPr id="351" name="-&gt; a low level but open problem: Dichromatic Reflection Separation"/>
          <p:cNvSpPr/>
          <p:nvPr/>
        </p:nvSpPr>
        <p:spPr>
          <a:xfrm>
            <a:off x="642937" y="3498538"/>
            <a:ext cx="3857626"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a:solidFill>
                  <a:srgbClr val="FF2600"/>
                </a:solidFill>
                <a:latin typeface="Arial"/>
                <a:ea typeface="Arial"/>
                <a:cs typeface="Arial"/>
                <a:sym typeface="Arial"/>
              </a:defRPr>
            </a:lvl1pPr>
          </a:lstStyle>
          <a:p>
            <a:r>
              <a:t>-&gt; a low level but open problem: Dichromatic Reflection Separation</a:t>
            </a:r>
          </a:p>
        </p:txBody>
      </p:sp>
      <p:pic>
        <p:nvPicPr>
          <p:cNvPr id="352" name="image31.jpeg" descr="image31.jpeg"/>
          <p:cNvPicPr>
            <a:picLocks noChangeAspect="1"/>
          </p:cNvPicPr>
          <p:nvPr/>
        </p:nvPicPr>
        <p:blipFill>
          <a:blip r:embed="rId4">
            <a:extLst/>
          </a:blip>
          <a:stretch>
            <a:fillRect/>
          </a:stretch>
        </p:blipFill>
        <p:spPr>
          <a:xfrm>
            <a:off x="714375" y="4437062"/>
            <a:ext cx="2981325" cy="2063751"/>
          </a:xfrm>
          <a:prstGeom prst="rect">
            <a:avLst/>
          </a:prstGeom>
          <a:ln w="12700">
            <a:miter lim="400000"/>
          </a:ln>
        </p:spPr>
      </p:pic>
    </p:spTree>
    <p:extLst>
      <p:ext uri="{BB962C8B-B14F-4D97-AF65-F5344CB8AC3E}">
        <p14:creationId xmlns:p14="http://schemas.microsoft.com/office/powerpoint/2010/main" val="170130989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标题"/>
          <p:cNvSpPr txBox="1">
            <a:spLocks noGrp="1"/>
          </p:cNvSpPr>
          <p:nvPr>
            <p:ph type="title"/>
          </p:nvPr>
        </p:nvSpPr>
        <p:spPr>
          <a:prstGeom prst="rect">
            <a:avLst/>
          </a:prstGeom>
        </p:spPr>
        <p:txBody>
          <a:bodyPr/>
          <a:lstStyle/>
          <a:p>
            <a:endParaRPr/>
          </a:p>
        </p:txBody>
      </p:sp>
      <p:sp>
        <p:nvSpPr>
          <p:cNvPr id="357" name="Some separation results of our method"/>
          <p:cNvSpPr txBox="1">
            <a:spLocks noGrp="1"/>
          </p:cNvSpPr>
          <p:nvPr>
            <p:ph type="body" idx="1"/>
          </p:nvPr>
        </p:nvSpPr>
        <p:spPr>
          <a:prstGeom prst="rect">
            <a:avLst/>
          </a:prstGeom>
        </p:spPr>
        <p:txBody>
          <a:bodyPr/>
          <a:lstStyle/>
          <a:p>
            <a:r>
              <a:t>Some separation results of our method</a:t>
            </a:r>
          </a:p>
        </p:txBody>
      </p:sp>
      <p:pic>
        <p:nvPicPr>
          <p:cNvPr id="358" name="image32.jpeg" descr="image32.jpeg"/>
          <p:cNvPicPr>
            <a:picLocks noChangeAspect="1"/>
          </p:cNvPicPr>
          <p:nvPr/>
        </p:nvPicPr>
        <p:blipFill>
          <a:blip r:embed="rId2">
            <a:extLst/>
          </a:blip>
          <a:stretch>
            <a:fillRect/>
          </a:stretch>
        </p:blipFill>
        <p:spPr>
          <a:xfrm>
            <a:off x="428595" y="2492896"/>
            <a:ext cx="2559124" cy="3929063"/>
          </a:xfrm>
          <a:prstGeom prst="rect">
            <a:avLst/>
          </a:prstGeom>
          <a:ln w="12700">
            <a:miter lim="400000"/>
          </a:ln>
        </p:spPr>
      </p:pic>
      <p:pic>
        <p:nvPicPr>
          <p:cNvPr id="359" name="image33.jpeg" descr="image33.jpeg"/>
          <p:cNvPicPr>
            <a:picLocks noChangeAspect="1"/>
          </p:cNvPicPr>
          <p:nvPr/>
        </p:nvPicPr>
        <p:blipFill>
          <a:blip r:embed="rId3">
            <a:extLst/>
          </a:blip>
          <a:stretch>
            <a:fillRect/>
          </a:stretch>
        </p:blipFill>
        <p:spPr>
          <a:xfrm>
            <a:off x="3214678" y="2492896"/>
            <a:ext cx="2550242" cy="3914776"/>
          </a:xfrm>
          <a:prstGeom prst="rect">
            <a:avLst/>
          </a:prstGeom>
          <a:ln w="12700">
            <a:miter lim="400000"/>
          </a:ln>
        </p:spPr>
      </p:pic>
      <p:pic>
        <p:nvPicPr>
          <p:cNvPr id="360" name="image34.png" descr="image34.png"/>
          <p:cNvPicPr>
            <a:picLocks noChangeAspect="1"/>
          </p:cNvPicPr>
          <p:nvPr/>
        </p:nvPicPr>
        <p:blipFill>
          <a:blip r:embed="rId4">
            <a:extLst/>
          </a:blip>
          <a:stretch>
            <a:fillRect/>
          </a:stretch>
        </p:blipFill>
        <p:spPr>
          <a:xfrm>
            <a:off x="6022287" y="2492896"/>
            <a:ext cx="2550242" cy="3914776"/>
          </a:xfrm>
          <a:prstGeom prst="rect">
            <a:avLst/>
          </a:prstGeom>
          <a:ln w="12700">
            <a:miter lim="400000"/>
          </a:ln>
        </p:spPr>
      </p:pic>
    </p:spTree>
    <p:extLst>
      <p:ext uri="{BB962C8B-B14F-4D97-AF65-F5344CB8AC3E}">
        <p14:creationId xmlns:p14="http://schemas.microsoft.com/office/powerpoint/2010/main" val="240646862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标题"/>
          <p:cNvSpPr txBox="1">
            <a:spLocks noGrp="1"/>
          </p:cNvSpPr>
          <p:nvPr>
            <p:ph type="title"/>
          </p:nvPr>
        </p:nvSpPr>
        <p:spPr>
          <a:prstGeom prst="rect">
            <a:avLst/>
          </a:prstGeom>
        </p:spPr>
        <p:txBody>
          <a:bodyPr/>
          <a:lstStyle/>
          <a:p>
            <a:endParaRPr/>
          </a:p>
        </p:txBody>
      </p:sp>
      <p:sp>
        <p:nvSpPr>
          <p:cNvPr id="363" name="正文"/>
          <p:cNvSpPr txBox="1">
            <a:spLocks noGrp="1"/>
          </p:cNvSpPr>
          <p:nvPr>
            <p:ph type="body" idx="1"/>
          </p:nvPr>
        </p:nvSpPr>
        <p:spPr>
          <a:prstGeom prst="rect">
            <a:avLst/>
          </a:prstGeom>
        </p:spPr>
        <p:txBody>
          <a:bodyPr/>
          <a:lstStyle/>
          <a:p>
            <a:endParaRPr/>
          </a:p>
        </p:txBody>
      </p:sp>
      <p:pic>
        <p:nvPicPr>
          <p:cNvPr id="364" name="image35.png" descr="image35.png"/>
          <p:cNvPicPr>
            <a:picLocks noChangeAspect="1"/>
          </p:cNvPicPr>
          <p:nvPr/>
        </p:nvPicPr>
        <p:blipFill>
          <a:blip r:embed="rId2">
            <a:extLst/>
          </a:blip>
          <a:stretch>
            <a:fillRect/>
          </a:stretch>
        </p:blipFill>
        <p:spPr>
          <a:xfrm>
            <a:off x="928662" y="3713427"/>
            <a:ext cx="3598339" cy="2811917"/>
          </a:xfrm>
          <a:prstGeom prst="rect">
            <a:avLst/>
          </a:prstGeom>
          <a:ln w="12700">
            <a:miter lim="400000"/>
          </a:ln>
        </p:spPr>
      </p:pic>
      <p:pic>
        <p:nvPicPr>
          <p:cNvPr id="365" name="image36.png" descr="image36.png"/>
          <p:cNvPicPr>
            <a:picLocks noChangeAspect="1"/>
          </p:cNvPicPr>
          <p:nvPr/>
        </p:nvPicPr>
        <p:blipFill>
          <a:blip r:embed="rId3">
            <a:extLst/>
          </a:blip>
          <a:stretch>
            <a:fillRect/>
          </a:stretch>
        </p:blipFill>
        <p:spPr>
          <a:xfrm>
            <a:off x="2857487" y="738865"/>
            <a:ext cx="3593767" cy="2811917"/>
          </a:xfrm>
          <a:prstGeom prst="rect">
            <a:avLst/>
          </a:prstGeom>
          <a:ln w="12700">
            <a:miter lim="400000"/>
          </a:ln>
        </p:spPr>
      </p:pic>
      <p:pic>
        <p:nvPicPr>
          <p:cNvPr id="366" name="image37.png" descr="image37.png"/>
          <p:cNvPicPr>
            <a:picLocks noChangeAspect="1"/>
          </p:cNvPicPr>
          <p:nvPr/>
        </p:nvPicPr>
        <p:blipFill>
          <a:blip r:embed="rId4">
            <a:extLst/>
          </a:blip>
          <a:stretch>
            <a:fillRect/>
          </a:stretch>
        </p:blipFill>
        <p:spPr>
          <a:xfrm>
            <a:off x="4786314" y="3713427"/>
            <a:ext cx="3593766" cy="2811917"/>
          </a:xfrm>
          <a:prstGeom prst="rect">
            <a:avLst/>
          </a:prstGeom>
          <a:ln w="12700">
            <a:miter lim="400000"/>
          </a:ln>
        </p:spPr>
      </p:pic>
    </p:spTree>
    <p:extLst>
      <p:ext uri="{BB962C8B-B14F-4D97-AF65-F5344CB8AC3E}">
        <p14:creationId xmlns:p14="http://schemas.microsoft.com/office/powerpoint/2010/main" val="367390384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标题"/>
          <p:cNvSpPr txBox="1">
            <a:spLocks noGrp="1"/>
          </p:cNvSpPr>
          <p:nvPr>
            <p:ph type="title"/>
          </p:nvPr>
        </p:nvSpPr>
        <p:spPr>
          <a:prstGeom prst="rect">
            <a:avLst/>
          </a:prstGeom>
        </p:spPr>
        <p:txBody>
          <a:bodyPr/>
          <a:lstStyle/>
          <a:p>
            <a:endParaRPr/>
          </a:p>
        </p:txBody>
      </p:sp>
      <p:sp>
        <p:nvSpPr>
          <p:cNvPr id="369" name="正文"/>
          <p:cNvSpPr txBox="1">
            <a:spLocks noGrp="1"/>
          </p:cNvSpPr>
          <p:nvPr>
            <p:ph type="body" idx="1"/>
          </p:nvPr>
        </p:nvSpPr>
        <p:spPr>
          <a:prstGeom prst="rect">
            <a:avLst/>
          </a:prstGeom>
        </p:spPr>
        <p:txBody>
          <a:bodyPr/>
          <a:lstStyle/>
          <a:p>
            <a:endParaRPr/>
          </a:p>
        </p:txBody>
      </p:sp>
      <p:pic>
        <p:nvPicPr>
          <p:cNvPr id="370" name="image38.png" descr="image38.png"/>
          <p:cNvPicPr>
            <a:picLocks noChangeAspect="1"/>
          </p:cNvPicPr>
          <p:nvPr/>
        </p:nvPicPr>
        <p:blipFill>
          <a:blip r:embed="rId2">
            <a:extLst/>
          </a:blip>
          <a:stretch>
            <a:fillRect/>
          </a:stretch>
        </p:blipFill>
        <p:spPr>
          <a:xfrm>
            <a:off x="2827615" y="666857"/>
            <a:ext cx="3744649" cy="2811917"/>
          </a:xfrm>
          <a:prstGeom prst="rect">
            <a:avLst/>
          </a:prstGeom>
          <a:ln w="12700">
            <a:miter lim="400000"/>
          </a:ln>
        </p:spPr>
      </p:pic>
      <p:pic>
        <p:nvPicPr>
          <p:cNvPr id="371" name="image39.jpeg" descr="image39.jpeg"/>
          <p:cNvPicPr>
            <a:picLocks noChangeAspect="1"/>
          </p:cNvPicPr>
          <p:nvPr/>
        </p:nvPicPr>
        <p:blipFill>
          <a:blip r:embed="rId3">
            <a:extLst/>
          </a:blip>
          <a:stretch>
            <a:fillRect/>
          </a:stretch>
        </p:blipFill>
        <p:spPr>
          <a:xfrm>
            <a:off x="785785" y="3641556"/>
            <a:ext cx="3749042" cy="2811780"/>
          </a:xfrm>
          <a:prstGeom prst="rect">
            <a:avLst/>
          </a:prstGeom>
          <a:ln w="12700">
            <a:miter lim="400000"/>
          </a:ln>
        </p:spPr>
      </p:pic>
      <p:pic>
        <p:nvPicPr>
          <p:cNvPr id="372" name="image40.png" descr="image40.png"/>
          <p:cNvPicPr>
            <a:picLocks noChangeAspect="1"/>
          </p:cNvPicPr>
          <p:nvPr/>
        </p:nvPicPr>
        <p:blipFill>
          <a:blip r:embed="rId4">
            <a:extLst/>
          </a:blip>
          <a:stretch>
            <a:fillRect/>
          </a:stretch>
        </p:blipFill>
        <p:spPr>
          <a:xfrm>
            <a:off x="4786314" y="3641419"/>
            <a:ext cx="3740077" cy="2811917"/>
          </a:xfrm>
          <a:prstGeom prst="rect">
            <a:avLst/>
          </a:prstGeom>
          <a:ln w="12700">
            <a:miter lim="400000"/>
          </a:ln>
        </p:spPr>
      </p:pic>
    </p:spTree>
    <p:extLst>
      <p:ext uri="{BB962C8B-B14F-4D97-AF65-F5344CB8AC3E}">
        <p14:creationId xmlns:p14="http://schemas.microsoft.com/office/powerpoint/2010/main" val="330330875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标题"/>
          <p:cNvSpPr txBox="1">
            <a:spLocks noGrp="1"/>
          </p:cNvSpPr>
          <p:nvPr>
            <p:ph type="title"/>
          </p:nvPr>
        </p:nvSpPr>
        <p:spPr>
          <a:prstGeom prst="rect">
            <a:avLst/>
          </a:prstGeom>
        </p:spPr>
        <p:txBody>
          <a:bodyPr/>
          <a:lstStyle/>
          <a:p>
            <a:endParaRPr/>
          </a:p>
        </p:txBody>
      </p:sp>
      <p:pic>
        <p:nvPicPr>
          <p:cNvPr id="375" name="image41.png" descr="image41.png"/>
          <p:cNvPicPr>
            <a:picLocks noChangeAspect="1"/>
          </p:cNvPicPr>
          <p:nvPr/>
        </p:nvPicPr>
        <p:blipFill>
          <a:blip r:embed="rId2">
            <a:extLst/>
          </a:blip>
          <a:stretch>
            <a:fillRect/>
          </a:stretch>
        </p:blipFill>
        <p:spPr>
          <a:xfrm>
            <a:off x="1336298" y="2245241"/>
            <a:ext cx="2899602" cy="2326768"/>
          </a:xfrm>
          <a:prstGeom prst="rect">
            <a:avLst/>
          </a:prstGeom>
          <a:ln w="12700">
            <a:miter lim="400000"/>
          </a:ln>
        </p:spPr>
      </p:pic>
      <p:pic>
        <p:nvPicPr>
          <p:cNvPr id="376" name="image42.png" descr="image42.png"/>
          <p:cNvPicPr>
            <a:picLocks noChangeAspect="1"/>
          </p:cNvPicPr>
          <p:nvPr/>
        </p:nvPicPr>
        <p:blipFill>
          <a:blip r:embed="rId3">
            <a:extLst/>
          </a:blip>
          <a:stretch>
            <a:fillRect/>
          </a:stretch>
        </p:blipFill>
        <p:spPr>
          <a:xfrm>
            <a:off x="4336694" y="3714751"/>
            <a:ext cx="2899602" cy="2326769"/>
          </a:xfrm>
          <a:prstGeom prst="rect">
            <a:avLst/>
          </a:prstGeom>
          <a:ln w="12700">
            <a:miter lim="400000"/>
          </a:ln>
        </p:spPr>
      </p:pic>
      <p:pic>
        <p:nvPicPr>
          <p:cNvPr id="377" name="image43.png" descr="image43.png"/>
          <p:cNvPicPr>
            <a:picLocks noChangeAspect="1"/>
          </p:cNvPicPr>
          <p:nvPr/>
        </p:nvPicPr>
        <p:blipFill>
          <a:blip r:embed="rId4">
            <a:extLst/>
          </a:blip>
          <a:stretch>
            <a:fillRect/>
          </a:stretch>
        </p:blipFill>
        <p:spPr>
          <a:xfrm>
            <a:off x="4336694" y="1285859"/>
            <a:ext cx="2869078" cy="2302274"/>
          </a:xfrm>
          <a:prstGeom prst="rect">
            <a:avLst/>
          </a:prstGeom>
          <a:ln w="12700">
            <a:miter lim="400000"/>
          </a:ln>
        </p:spPr>
      </p:pic>
    </p:spTree>
    <p:extLst>
      <p:ext uri="{BB962C8B-B14F-4D97-AF65-F5344CB8AC3E}">
        <p14:creationId xmlns:p14="http://schemas.microsoft.com/office/powerpoint/2010/main" val="318112114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标题"/>
          <p:cNvSpPr txBox="1">
            <a:spLocks noGrp="1"/>
          </p:cNvSpPr>
          <p:nvPr>
            <p:ph type="title"/>
          </p:nvPr>
        </p:nvSpPr>
        <p:spPr>
          <a:prstGeom prst="rect">
            <a:avLst/>
          </a:prstGeom>
        </p:spPr>
        <p:txBody>
          <a:bodyPr/>
          <a:lstStyle/>
          <a:p>
            <a:endParaRPr/>
          </a:p>
        </p:txBody>
      </p:sp>
      <p:sp>
        <p:nvSpPr>
          <p:cNvPr id="380" name="正文"/>
          <p:cNvSpPr txBox="1">
            <a:spLocks noGrp="1"/>
          </p:cNvSpPr>
          <p:nvPr>
            <p:ph type="body" idx="1"/>
          </p:nvPr>
        </p:nvSpPr>
        <p:spPr>
          <a:prstGeom prst="rect">
            <a:avLst/>
          </a:prstGeom>
        </p:spPr>
        <p:txBody>
          <a:bodyPr/>
          <a:lstStyle/>
          <a:p>
            <a:endParaRPr/>
          </a:p>
        </p:txBody>
      </p:sp>
      <p:pic>
        <p:nvPicPr>
          <p:cNvPr id="381" name="image44.jpeg" descr="image44.jpeg"/>
          <p:cNvPicPr>
            <a:picLocks noChangeAspect="1"/>
          </p:cNvPicPr>
          <p:nvPr/>
        </p:nvPicPr>
        <p:blipFill>
          <a:blip r:embed="rId2">
            <a:extLst/>
          </a:blip>
          <a:stretch>
            <a:fillRect/>
          </a:stretch>
        </p:blipFill>
        <p:spPr>
          <a:xfrm>
            <a:off x="428596" y="2000241"/>
            <a:ext cx="2571770" cy="3071835"/>
          </a:xfrm>
          <a:prstGeom prst="rect">
            <a:avLst/>
          </a:prstGeom>
          <a:ln w="12700">
            <a:miter lim="400000"/>
          </a:ln>
        </p:spPr>
      </p:pic>
      <p:pic>
        <p:nvPicPr>
          <p:cNvPr id="382" name="image45.jpeg" descr="image45.jpeg"/>
          <p:cNvPicPr>
            <a:picLocks noChangeAspect="1"/>
          </p:cNvPicPr>
          <p:nvPr/>
        </p:nvPicPr>
        <p:blipFill>
          <a:blip r:embed="rId3">
            <a:extLst/>
          </a:blip>
          <a:stretch>
            <a:fillRect/>
          </a:stretch>
        </p:blipFill>
        <p:spPr>
          <a:xfrm>
            <a:off x="3214678" y="2000239"/>
            <a:ext cx="2605721" cy="3096001"/>
          </a:xfrm>
          <a:prstGeom prst="rect">
            <a:avLst/>
          </a:prstGeom>
          <a:ln w="12700">
            <a:miter lim="400000"/>
          </a:ln>
        </p:spPr>
      </p:pic>
      <p:pic>
        <p:nvPicPr>
          <p:cNvPr id="383" name="image46.png" descr="image46.png"/>
          <p:cNvPicPr>
            <a:picLocks noChangeAspect="1"/>
          </p:cNvPicPr>
          <p:nvPr/>
        </p:nvPicPr>
        <p:blipFill>
          <a:blip r:embed="rId4">
            <a:extLst/>
          </a:blip>
          <a:stretch>
            <a:fillRect/>
          </a:stretch>
        </p:blipFill>
        <p:spPr>
          <a:xfrm>
            <a:off x="6033799" y="2000239"/>
            <a:ext cx="2610167" cy="3096001"/>
          </a:xfrm>
          <a:prstGeom prst="rect">
            <a:avLst/>
          </a:prstGeom>
          <a:ln w="12700">
            <a:miter lim="400000"/>
          </a:ln>
        </p:spPr>
      </p:pic>
    </p:spTree>
    <p:extLst>
      <p:ext uri="{BB962C8B-B14F-4D97-AF65-F5344CB8AC3E}">
        <p14:creationId xmlns:p14="http://schemas.microsoft.com/office/powerpoint/2010/main" val="341430336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标题"/>
          <p:cNvSpPr txBox="1">
            <a:spLocks noGrp="1"/>
          </p:cNvSpPr>
          <p:nvPr>
            <p:ph type="title"/>
          </p:nvPr>
        </p:nvSpPr>
        <p:spPr>
          <a:prstGeom prst="rect">
            <a:avLst/>
          </a:prstGeom>
        </p:spPr>
        <p:txBody>
          <a:bodyPr/>
          <a:lstStyle/>
          <a:p>
            <a:endParaRPr/>
          </a:p>
        </p:txBody>
      </p:sp>
      <p:sp>
        <p:nvSpPr>
          <p:cNvPr id="386" name="Color can be divided into chromatic color and achromatic color.…"/>
          <p:cNvSpPr txBox="1">
            <a:spLocks noGrp="1"/>
          </p:cNvSpPr>
          <p:nvPr>
            <p:ph type="body" idx="1"/>
          </p:nvPr>
        </p:nvSpPr>
        <p:spPr>
          <a:prstGeom prst="rect">
            <a:avLst/>
          </a:prstGeom>
        </p:spPr>
        <p:txBody>
          <a:bodyPr/>
          <a:lstStyle/>
          <a:p>
            <a:pPr marL="438911" indent="-320039">
              <a:lnSpc>
                <a:spcPct val="96000"/>
              </a:lnSpc>
              <a:spcBef>
                <a:spcPts val="600"/>
              </a:spcBef>
              <a:defRPr sz="2200"/>
            </a:pPr>
            <a:r>
              <a:t>Color can be divided into chromatic color and achromatic color. </a:t>
            </a:r>
          </a:p>
          <a:p>
            <a:pPr marL="438911" indent="-320039">
              <a:lnSpc>
                <a:spcPct val="96000"/>
              </a:lnSpc>
              <a:spcBef>
                <a:spcPts val="600"/>
              </a:spcBef>
              <a:defRPr sz="2200"/>
            </a:pPr>
            <a:r>
              <a:t>Chromatic color means the monochrome color (red, yellow, blue, etc.) and their combination. The colorful objects reflect the light selectively to the light spectrum of different wavelengths.  Hence, they present different color under white light. </a:t>
            </a:r>
          </a:p>
          <a:p>
            <a:pPr marL="438911" indent="-320039">
              <a:lnSpc>
                <a:spcPct val="96000"/>
              </a:lnSpc>
              <a:spcBef>
                <a:spcPts val="600"/>
              </a:spcBef>
              <a:defRPr sz="2200"/>
            </a:pPr>
            <a:r>
              <a:t>Achromatic color, also called non- chromatic color OR grayscale, means white, black and the gray intensities between them. The achromatic objects do not select the wavelength, so they are in neutral color. </a:t>
            </a:r>
          </a:p>
        </p:txBody>
      </p:sp>
    </p:spTree>
    <p:extLst>
      <p:ext uri="{BB962C8B-B14F-4D97-AF65-F5344CB8AC3E}">
        <p14:creationId xmlns:p14="http://schemas.microsoft.com/office/powerpoint/2010/main" val="39272052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Light and color"/>
          <p:cNvSpPr txBox="1">
            <a:spLocks noGrp="1"/>
          </p:cNvSpPr>
          <p:nvPr>
            <p:ph type="title"/>
          </p:nvPr>
        </p:nvSpPr>
        <p:spPr>
          <a:prstGeom prst="rect">
            <a:avLst/>
          </a:prstGeom>
        </p:spPr>
        <p:txBody>
          <a:bodyPr/>
          <a:lstStyle>
            <a:lvl1pPr>
              <a:defRPr sz="3600"/>
            </a:lvl1pPr>
          </a:lstStyle>
          <a:p>
            <a:r>
              <a:t>  Light and color</a:t>
            </a:r>
          </a:p>
        </p:txBody>
      </p:sp>
      <p:sp>
        <p:nvSpPr>
          <p:cNvPr id="391" name="Color vision is the feeling of human brain when lights of different wavelengths reach retina. The visible wavelength lies between 390nm~780nm. Normally, human can identifies 120~180 colors including the 7 principle colors purple, blue, cyan, green, yellow, orange and red."/>
          <p:cNvSpPr txBox="1">
            <a:spLocks noGrp="1"/>
          </p:cNvSpPr>
          <p:nvPr>
            <p:ph type="body" idx="1"/>
          </p:nvPr>
        </p:nvSpPr>
        <p:spPr>
          <a:prstGeom prst="rect">
            <a:avLst/>
          </a:prstGeom>
        </p:spPr>
        <p:txBody>
          <a:bodyPr/>
          <a:lstStyle>
            <a:lvl1pPr>
              <a:defRPr sz="2000"/>
            </a:lvl1pPr>
          </a:lstStyle>
          <a:p>
            <a:r>
              <a:t>Color vision is the feeling of human brain when lights of different wavelengths reach retina. The visible wavelength lies between 390nm~780nm. Normally, human can identifies 120~180 colors including the 7 principle colors purple, blue, cyan, green, yellow, orange and red. </a:t>
            </a:r>
          </a:p>
        </p:txBody>
      </p:sp>
      <p:pic>
        <p:nvPicPr>
          <p:cNvPr id="392" name="image47.png" descr="image47.png"/>
          <p:cNvPicPr>
            <a:picLocks noChangeAspect="1"/>
          </p:cNvPicPr>
          <p:nvPr/>
        </p:nvPicPr>
        <p:blipFill>
          <a:blip r:embed="rId3">
            <a:extLst/>
          </a:blip>
          <a:stretch>
            <a:fillRect/>
          </a:stretch>
        </p:blipFill>
        <p:spPr>
          <a:xfrm>
            <a:off x="1907703" y="3284983"/>
            <a:ext cx="5072064" cy="3213101"/>
          </a:xfrm>
          <a:prstGeom prst="rect">
            <a:avLst/>
          </a:prstGeom>
          <a:ln w="12700">
            <a:miter lim="400000"/>
          </a:ln>
        </p:spPr>
      </p:pic>
    </p:spTree>
    <p:extLst>
      <p:ext uri="{BB962C8B-B14F-4D97-AF65-F5344CB8AC3E}">
        <p14:creationId xmlns:p14="http://schemas.microsoft.com/office/powerpoint/2010/main" val="378445989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标题"/>
          <p:cNvSpPr txBox="1">
            <a:spLocks noGrp="1"/>
          </p:cNvSpPr>
          <p:nvPr>
            <p:ph type="title"/>
          </p:nvPr>
        </p:nvSpPr>
        <p:spPr>
          <a:prstGeom prst="rect">
            <a:avLst/>
          </a:prstGeom>
        </p:spPr>
        <p:txBody>
          <a:bodyPr/>
          <a:lstStyle/>
          <a:p>
            <a:endParaRPr/>
          </a:p>
        </p:txBody>
      </p:sp>
      <p:sp>
        <p:nvSpPr>
          <p:cNvPr id="397" name="Retina is the most important part of human eyes, like the film in an camera, to capture the light and produce image. There are two kinds of vision cell on the retina: rods and cones.…"/>
          <p:cNvSpPr txBox="1">
            <a:spLocks noGrp="1"/>
          </p:cNvSpPr>
          <p:nvPr>
            <p:ph type="body" sz="half" idx="1"/>
          </p:nvPr>
        </p:nvSpPr>
        <p:spPr>
          <a:xfrm>
            <a:off x="457200" y="1775191"/>
            <a:ext cx="4330825" cy="4966178"/>
          </a:xfrm>
          <a:prstGeom prst="rect">
            <a:avLst/>
          </a:prstGeom>
        </p:spPr>
        <p:txBody>
          <a:bodyPr/>
          <a:lstStyle/>
          <a:p>
            <a:pPr>
              <a:lnSpc>
                <a:spcPct val="80000"/>
              </a:lnSpc>
              <a:defRPr sz="2400"/>
            </a:pPr>
            <a:r>
              <a:t>Retina is the most important part of human eyes, like the film in an camera, to capture the light and produce image. There are two kinds of vision cell on the retina: rods and cones. </a:t>
            </a:r>
          </a:p>
          <a:p>
            <a:pPr marL="731519" lvl="1" indent="-274319">
              <a:lnSpc>
                <a:spcPct val="80000"/>
              </a:lnSpc>
              <a:spcBef>
                <a:spcPts val="500"/>
              </a:spcBef>
              <a:buClr>
                <a:srgbClr val="60B5CC"/>
              </a:buClr>
              <a:defRPr sz="2100"/>
            </a:pPr>
            <a:r>
              <a:t>Rods: ~100, 000, 000, sensitive to light but cannot identify different colors.</a:t>
            </a:r>
          </a:p>
          <a:p>
            <a:pPr marL="731519" lvl="1" indent="-274319">
              <a:lnSpc>
                <a:spcPct val="80000"/>
              </a:lnSpc>
              <a:spcBef>
                <a:spcPts val="500"/>
              </a:spcBef>
              <a:buClr>
                <a:srgbClr val="60B5CC"/>
              </a:buClr>
              <a:defRPr sz="2100"/>
            </a:pPr>
            <a:r>
              <a:t>Cones: ~6,000,000-7,000,000, work under strong light, but can identify different colors.</a:t>
            </a:r>
          </a:p>
        </p:txBody>
      </p:sp>
      <p:pic>
        <p:nvPicPr>
          <p:cNvPr id="398" name="image48.png" descr="image48.png"/>
          <p:cNvPicPr>
            <a:picLocks noChangeAspect="1"/>
          </p:cNvPicPr>
          <p:nvPr/>
        </p:nvPicPr>
        <p:blipFill>
          <a:blip r:embed="rId2">
            <a:extLst/>
          </a:blip>
          <a:stretch>
            <a:fillRect/>
          </a:stretch>
        </p:blipFill>
        <p:spPr>
          <a:xfrm>
            <a:off x="6288123" y="116632"/>
            <a:ext cx="2792859" cy="2939301"/>
          </a:xfrm>
          <a:prstGeom prst="rect">
            <a:avLst/>
          </a:prstGeom>
          <a:ln w="12700">
            <a:miter lim="400000"/>
          </a:ln>
        </p:spPr>
      </p:pic>
      <p:pic>
        <p:nvPicPr>
          <p:cNvPr id="399" name="image49.png" descr="image49.png"/>
          <p:cNvPicPr>
            <a:picLocks noChangeAspect="1"/>
          </p:cNvPicPr>
          <p:nvPr/>
        </p:nvPicPr>
        <p:blipFill>
          <a:blip r:embed="rId3">
            <a:extLst/>
          </a:blip>
          <a:stretch>
            <a:fillRect/>
          </a:stretch>
        </p:blipFill>
        <p:spPr>
          <a:xfrm>
            <a:off x="4971670" y="3055932"/>
            <a:ext cx="4064827" cy="3701546"/>
          </a:xfrm>
          <a:prstGeom prst="rect">
            <a:avLst/>
          </a:prstGeom>
          <a:ln w="12700">
            <a:miter lim="400000"/>
          </a:ln>
        </p:spPr>
      </p:pic>
    </p:spTree>
    <p:extLst>
      <p:ext uri="{BB962C8B-B14F-4D97-AF65-F5344CB8AC3E}">
        <p14:creationId xmlns:p14="http://schemas.microsoft.com/office/powerpoint/2010/main" val="303725261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hree-primary colors"/>
          <p:cNvSpPr txBox="1">
            <a:spLocks noGrp="1"/>
          </p:cNvSpPr>
          <p:nvPr>
            <p:ph type="title"/>
          </p:nvPr>
        </p:nvSpPr>
        <p:spPr>
          <a:prstGeom prst="rect">
            <a:avLst/>
          </a:prstGeom>
        </p:spPr>
        <p:txBody>
          <a:bodyPr/>
          <a:lstStyle/>
          <a:p>
            <a:r>
              <a:t>Three-primary colors</a:t>
            </a:r>
          </a:p>
        </p:txBody>
      </p:sp>
      <p:sp>
        <p:nvSpPr>
          <p:cNvPr id="166" name="Three-primary colors is a typical explanation of color vision mechanism…"/>
          <p:cNvSpPr txBox="1">
            <a:spLocks noGrp="1"/>
          </p:cNvSpPr>
          <p:nvPr>
            <p:ph type="body" idx="1"/>
          </p:nvPr>
        </p:nvSpPr>
        <p:spPr>
          <a:prstGeom prst="rect">
            <a:avLst/>
          </a:prstGeom>
        </p:spPr>
        <p:txBody>
          <a:bodyPr/>
          <a:lstStyle/>
          <a:p>
            <a:pPr>
              <a:lnSpc>
                <a:spcPct val="90000"/>
              </a:lnSpc>
              <a:defRPr sz="2900">
                <a:solidFill>
                  <a:srgbClr val="FF2600"/>
                </a:solidFill>
              </a:defRPr>
            </a:pPr>
            <a:r>
              <a:t>Three-primary colors</a:t>
            </a:r>
            <a:r>
              <a:rPr>
                <a:solidFill>
                  <a:srgbClr val="000000"/>
                </a:solidFill>
              </a:rPr>
              <a:t> is a typical explanation of color vision mechanism</a:t>
            </a:r>
          </a:p>
          <a:p>
            <a:pPr marL="731519" lvl="1" indent="-274319">
              <a:lnSpc>
                <a:spcPct val="90000"/>
              </a:lnSpc>
              <a:spcBef>
                <a:spcPts val="600"/>
              </a:spcBef>
              <a:buClr>
                <a:srgbClr val="60B5CC"/>
              </a:buClr>
              <a:defRPr sz="2500"/>
            </a:pPr>
            <a:r>
              <a:t>It is believed that there are three kinds of cones or photopigments corresponding to </a:t>
            </a:r>
            <a:r>
              <a:rPr>
                <a:solidFill>
                  <a:srgbClr val="FF2600"/>
                </a:solidFill>
              </a:rPr>
              <a:t>RED</a:t>
            </a:r>
            <a:r>
              <a:t>, </a:t>
            </a:r>
            <a:r>
              <a:rPr>
                <a:solidFill>
                  <a:srgbClr val="479349"/>
                </a:solidFill>
              </a:rPr>
              <a:t>GREEN</a:t>
            </a:r>
            <a:r>
              <a:t> and </a:t>
            </a:r>
            <a:r>
              <a:rPr>
                <a:solidFill>
                  <a:srgbClr val="0223C0"/>
                </a:solidFill>
              </a:rPr>
              <a:t>BLUE</a:t>
            </a:r>
            <a:r>
              <a:t>’s wavelengths.  </a:t>
            </a:r>
          </a:p>
          <a:p>
            <a:pPr marL="731519" lvl="1" indent="-274319">
              <a:lnSpc>
                <a:spcPct val="90000"/>
              </a:lnSpc>
              <a:spcBef>
                <a:spcPts val="600"/>
              </a:spcBef>
              <a:buClr>
                <a:srgbClr val="60B5CC"/>
              </a:buClr>
              <a:defRPr sz="2500"/>
            </a:pPr>
            <a:r>
              <a:t>When light of specific wavelength reaches human eyes, the corresponding cones are stimulated and cause the color vision (color perception) in human brain. </a:t>
            </a:r>
          </a:p>
          <a:p>
            <a:pPr marL="731519" lvl="1" indent="-274319">
              <a:lnSpc>
                <a:spcPct val="90000"/>
              </a:lnSpc>
              <a:spcBef>
                <a:spcPts val="600"/>
              </a:spcBef>
              <a:buClr>
                <a:srgbClr val="60B5CC"/>
              </a:buClr>
              <a:defRPr sz="2500"/>
            </a:pPr>
            <a:r>
              <a:t>If three kinds of cones are stimulated </a:t>
            </a:r>
            <a:r>
              <a:rPr b="1">
                <a:solidFill>
                  <a:srgbClr val="C64847"/>
                </a:solidFill>
                <a:latin typeface="+mj-lt"/>
                <a:ea typeface="+mj-ea"/>
                <a:cs typeface="+mj-cs"/>
                <a:sym typeface="Helvetica"/>
              </a:rPr>
              <a:t>equivalently</a:t>
            </a:r>
            <a:r>
              <a:t>, </a:t>
            </a:r>
            <a:r>
              <a:rPr b="1">
                <a:solidFill>
                  <a:srgbClr val="98A0B2"/>
                </a:solidFill>
                <a:latin typeface="+mj-lt"/>
                <a:ea typeface="+mj-ea"/>
                <a:cs typeface="+mj-cs"/>
                <a:sym typeface="Helvetica"/>
              </a:rPr>
              <a:t>achromatism</a:t>
            </a:r>
            <a:r>
              <a:t> will happen.  </a:t>
            </a:r>
          </a:p>
        </p:txBody>
      </p:sp>
    </p:spTree>
    <p:extLst>
      <p:ext uri="{BB962C8B-B14F-4D97-AF65-F5344CB8AC3E}">
        <p14:creationId xmlns:p14="http://schemas.microsoft.com/office/powerpoint/2010/main" val="14279267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ourse schedule: chapter 1"/>
          <p:cNvSpPr txBox="1">
            <a:spLocks noGrp="1"/>
          </p:cNvSpPr>
          <p:nvPr>
            <p:ph type="title"/>
          </p:nvPr>
        </p:nvSpPr>
        <p:spPr>
          <a:prstGeom prst="rect">
            <a:avLst/>
          </a:prstGeom>
        </p:spPr>
        <p:txBody>
          <a:bodyPr/>
          <a:lstStyle>
            <a:lvl1pPr>
              <a:defRPr sz="3600"/>
            </a:lvl1pPr>
          </a:lstStyle>
          <a:p>
            <a:r>
              <a:t>Course schedule: chapter 1</a:t>
            </a:r>
          </a:p>
        </p:txBody>
      </p:sp>
      <p:sp>
        <p:nvSpPr>
          <p:cNvPr id="315" name="Basic concept and programming introduction…"/>
          <p:cNvSpPr txBox="1">
            <a:spLocks noGrp="1"/>
          </p:cNvSpPr>
          <p:nvPr>
            <p:ph type="body" idx="1"/>
          </p:nvPr>
        </p:nvSpPr>
        <p:spPr>
          <a:prstGeom prst="rect">
            <a:avLst/>
          </a:prstGeom>
        </p:spPr>
        <p:txBody>
          <a:bodyPr/>
          <a:lstStyle/>
          <a:p>
            <a:pPr>
              <a:lnSpc>
                <a:spcPct val="80000"/>
              </a:lnSpc>
              <a:defRPr sz="2800" b="1">
                <a:latin typeface="+mj-lt"/>
                <a:ea typeface="+mj-ea"/>
                <a:cs typeface="+mj-cs"/>
                <a:sym typeface="Helvetica"/>
              </a:defRPr>
            </a:pPr>
            <a:r>
              <a:t>Basic concept and programming introduction</a:t>
            </a:r>
            <a:r>
              <a:rPr b="0">
                <a:latin typeface="Corbel"/>
                <a:ea typeface="Corbel"/>
                <a:cs typeface="Corbel"/>
                <a:sym typeface="Corbel"/>
              </a:rPr>
              <a:t> </a:t>
            </a:r>
          </a:p>
          <a:p>
            <a:pPr marL="731519" lvl="1" indent="-274319">
              <a:lnSpc>
                <a:spcPct val="80000"/>
              </a:lnSpc>
              <a:spcBef>
                <a:spcPts val="500"/>
              </a:spcBef>
              <a:buClr>
                <a:schemeClr val="accent2"/>
              </a:buClr>
              <a:defRPr sz="2400"/>
            </a:pPr>
            <a:r>
              <a:t>Grayscale image and color image representation</a:t>
            </a:r>
          </a:p>
          <a:p>
            <a:pPr marL="731519" lvl="1" indent="-274319">
              <a:lnSpc>
                <a:spcPct val="80000"/>
              </a:lnSpc>
              <a:spcBef>
                <a:spcPts val="500"/>
              </a:spcBef>
              <a:buClr>
                <a:schemeClr val="accent2"/>
              </a:buClr>
              <a:defRPr sz="2400"/>
            </a:pPr>
            <a:r>
              <a:t>Color space transfer</a:t>
            </a:r>
          </a:p>
          <a:p>
            <a:pPr marL="731519" lvl="1" indent="-274319">
              <a:lnSpc>
                <a:spcPct val="80000"/>
              </a:lnSpc>
              <a:spcBef>
                <a:spcPts val="500"/>
              </a:spcBef>
              <a:buClr>
                <a:schemeClr val="accent2"/>
              </a:buClr>
              <a:defRPr sz="2400"/>
            </a:pPr>
            <a:r>
              <a:t>Image format</a:t>
            </a:r>
          </a:p>
          <a:p>
            <a:pPr marL="731519" lvl="1" indent="-274319">
              <a:lnSpc>
                <a:spcPct val="80000"/>
              </a:lnSpc>
              <a:spcBef>
                <a:spcPts val="500"/>
              </a:spcBef>
              <a:buClr>
                <a:schemeClr val="accent2"/>
              </a:buClr>
              <a:defRPr sz="2400"/>
            </a:pPr>
            <a:r>
              <a:t>Data structure of image: some typical ones</a:t>
            </a:r>
          </a:p>
          <a:p>
            <a:pPr marL="731519" lvl="1" indent="-274319">
              <a:lnSpc>
                <a:spcPct val="80000"/>
              </a:lnSpc>
              <a:spcBef>
                <a:spcPts val="500"/>
              </a:spcBef>
              <a:buClr>
                <a:schemeClr val="accent2"/>
              </a:buClr>
              <a:defRPr sz="2400"/>
            </a:pPr>
            <a:r>
              <a:t>Programming for image processing</a:t>
            </a:r>
          </a:p>
          <a:p>
            <a:pPr marL="996696" lvl="2" indent="-228600">
              <a:lnSpc>
                <a:spcPct val="80000"/>
              </a:lnSpc>
              <a:spcBef>
                <a:spcPts val="400"/>
              </a:spcBef>
              <a:buClr>
                <a:schemeClr val="accent3"/>
              </a:buClr>
              <a:buFont typeface="Arial"/>
              <a:defRPr sz="2000"/>
            </a:pPr>
            <a:r>
              <a:t>An image in computer: array(s)</a:t>
            </a:r>
          </a:p>
          <a:p>
            <a:pPr marL="996696" lvl="2" indent="-228600">
              <a:lnSpc>
                <a:spcPct val="80000"/>
              </a:lnSpc>
              <a:spcBef>
                <a:spcPts val="400"/>
              </a:spcBef>
              <a:buClr>
                <a:schemeClr val="accent3"/>
              </a:buClr>
              <a:buFont typeface="Arial"/>
              <a:defRPr sz="2000"/>
            </a:pPr>
            <a:r>
              <a:t>Image file: its format and read/write</a:t>
            </a:r>
          </a:p>
          <a:p>
            <a:pPr marL="996696" lvl="2" indent="-228600">
              <a:lnSpc>
                <a:spcPct val="80000"/>
              </a:lnSpc>
              <a:spcBef>
                <a:spcPts val="400"/>
              </a:spcBef>
              <a:buClr>
                <a:schemeClr val="accent3"/>
              </a:buClr>
              <a:buFont typeface="Arial"/>
              <a:defRPr sz="2000"/>
            </a:pPr>
            <a:r>
              <a:t>Access DIB: some Windows APIs</a:t>
            </a:r>
          </a:p>
          <a:p>
            <a:pPr marL="996696" lvl="2" indent="-228600">
              <a:lnSpc>
                <a:spcPct val="80000"/>
              </a:lnSpc>
              <a:spcBef>
                <a:spcPts val="400"/>
              </a:spcBef>
              <a:buClr>
                <a:schemeClr val="accent3"/>
              </a:buClr>
              <a:buFont typeface="Arial"/>
              <a:defRPr sz="2000"/>
            </a:pPr>
            <a:r>
              <a:t>An image processing example for VC++</a:t>
            </a:r>
          </a:p>
          <a:p>
            <a:pPr marL="996696" lvl="2" indent="-228600">
              <a:lnSpc>
                <a:spcPct val="80000"/>
              </a:lnSpc>
              <a:spcBef>
                <a:spcPts val="400"/>
              </a:spcBef>
              <a:buClr>
                <a:schemeClr val="accent3"/>
              </a:buClr>
              <a:buFont typeface="Arial"/>
              <a:defRPr sz="2000"/>
            </a:pPr>
            <a:r>
              <a:t>Image processing in Matlab: some typical instructions</a:t>
            </a:r>
          </a:p>
          <a:p>
            <a:pPr marL="731519" lvl="1" indent="-274319">
              <a:lnSpc>
                <a:spcPct val="80000"/>
              </a:lnSpc>
              <a:spcBef>
                <a:spcPts val="500"/>
              </a:spcBef>
              <a:buClr>
                <a:schemeClr val="accent2"/>
              </a:buClr>
              <a:defRPr sz="2400"/>
            </a:pPr>
            <a:r>
              <a:t>Popular image processing softwares</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lor vision basic"/>
          <p:cNvSpPr txBox="1">
            <a:spLocks noGrp="1"/>
          </p:cNvSpPr>
          <p:nvPr>
            <p:ph type="title"/>
          </p:nvPr>
        </p:nvSpPr>
        <p:spPr>
          <a:prstGeom prst="rect">
            <a:avLst/>
          </a:prstGeom>
        </p:spPr>
        <p:txBody>
          <a:bodyPr/>
          <a:lstStyle>
            <a:lvl1pPr>
              <a:defRPr sz="3600"/>
            </a:lvl1pPr>
          </a:lstStyle>
          <a:p>
            <a:r>
              <a:t>  Color vision basic</a:t>
            </a:r>
          </a:p>
        </p:txBody>
      </p:sp>
      <p:sp>
        <p:nvSpPr>
          <p:cNvPr id="171" name="Commission internationale de l‘éclairage (CIE)，based on the existing experimental results, select 700nm (R), 541.6nm (G), and 435.8nm (B) as the three-primary colors, and the corresponding spectrum distribution of stimulation is computed and demonstrated as below （Left)."/>
          <p:cNvSpPr txBox="1">
            <a:spLocks noGrp="1"/>
          </p:cNvSpPr>
          <p:nvPr>
            <p:ph type="body" sz="half" idx="1"/>
          </p:nvPr>
        </p:nvSpPr>
        <p:spPr>
          <a:xfrm>
            <a:off x="457200" y="1422400"/>
            <a:ext cx="8229600" cy="1757364"/>
          </a:xfrm>
          <a:prstGeom prst="rect">
            <a:avLst/>
          </a:prstGeom>
        </p:spPr>
        <p:txBody>
          <a:bodyPr/>
          <a:lstStyle/>
          <a:p>
            <a:pPr>
              <a:defRPr sz="2000"/>
            </a:pPr>
            <a:r>
              <a:t>Commission internationale de l‘éclairage (CIE)</a:t>
            </a:r>
            <a:r>
              <a:rPr>
                <a:latin typeface="+mj-lt"/>
                <a:ea typeface="+mj-ea"/>
                <a:cs typeface="+mj-cs"/>
                <a:sym typeface="Helvetica"/>
              </a:rPr>
              <a:t>，</a:t>
            </a:r>
            <a:r>
              <a:t>based on the existing experimental results, select 700nm (R), 541.6nm (G), and 435.8nm (B) as the three-primary colors, and the corresponding spectrum distribution of stimulation is computed and demonstrated as below </a:t>
            </a:r>
            <a:r>
              <a:rPr>
                <a:latin typeface="+mj-lt"/>
                <a:ea typeface="+mj-ea"/>
                <a:cs typeface="+mj-cs"/>
                <a:sym typeface="Helvetica"/>
              </a:rPr>
              <a:t>（</a:t>
            </a:r>
            <a:r>
              <a:t>Left). </a:t>
            </a:r>
          </a:p>
        </p:txBody>
      </p:sp>
      <p:pic>
        <p:nvPicPr>
          <p:cNvPr id="172" name="image47.png" descr="image47.png"/>
          <p:cNvPicPr>
            <a:picLocks noChangeAspect="1"/>
          </p:cNvPicPr>
          <p:nvPr/>
        </p:nvPicPr>
        <p:blipFill>
          <a:blip r:embed="rId3">
            <a:extLst/>
          </a:blip>
          <a:stretch>
            <a:fillRect/>
          </a:stretch>
        </p:blipFill>
        <p:spPr>
          <a:xfrm>
            <a:off x="285750" y="3001963"/>
            <a:ext cx="5072063" cy="3213101"/>
          </a:xfrm>
          <a:prstGeom prst="rect">
            <a:avLst/>
          </a:prstGeom>
          <a:ln w="12700">
            <a:miter lim="400000"/>
          </a:ln>
        </p:spPr>
      </p:pic>
      <p:sp>
        <p:nvSpPr>
          <p:cNvPr id="173" name="1931 CIE RGB system: Standard color vision observer’s three-primary color spectrum distribution of stimulation"/>
          <p:cNvSpPr/>
          <p:nvPr/>
        </p:nvSpPr>
        <p:spPr>
          <a:xfrm>
            <a:off x="-1" y="6212593"/>
            <a:ext cx="592931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a:latin typeface="Arial"/>
                <a:ea typeface="Arial"/>
                <a:cs typeface="Arial"/>
                <a:sym typeface="Arial"/>
              </a:defRPr>
            </a:lvl1pPr>
          </a:lstStyle>
          <a:p>
            <a:r>
              <a:t>1931 CIE RGB system: Standard color vision observer’s three-primary color spectrum distribution of stimulation</a:t>
            </a:r>
          </a:p>
        </p:txBody>
      </p:sp>
      <p:sp>
        <p:nvSpPr>
          <p:cNvPr id="174" name="Color space"/>
          <p:cNvSpPr/>
          <p:nvPr/>
        </p:nvSpPr>
        <p:spPr>
          <a:xfrm>
            <a:off x="5715000" y="6441019"/>
            <a:ext cx="2857500"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a:latin typeface="Arial"/>
                <a:ea typeface="Arial"/>
                <a:cs typeface="Arial"/>
                <a:sym typeface="Arial"/>
              </a:defRPr>
            </a:lvl1pPr>
          </a:lstStyle>
          <a:p>
            <a:r>
              <a:t>Color space</a:t>
            </a:r>
          </a:p>
        </p:txBody>
      </p:sp>
      <p:pic>
        <p:nvPicPr>
          <p:cNvPr id="175" name="image50.png" descr="image50.png"/>
          <p:cNvPicPr>
            <a:picLocks noChangeAspect="1"/>
          </p:cNvPicPr>
          <p:nvPr/>
        </p:nvPicPr>
        <p:blipFill>
          <a:blip r:embed="rId4">
            <a:extLst/>
          </a:blip>
          <a:stretch>
            <a:fillRect/>
          </a:stretch>
        </p:blipFill>
        <p:spPr>
          <a:xfrm>
            <a:off x="5838980" y="3068959"/>
            <a:ext cx="2981492" cy="3331047"/>
          </a:xfrm>
          <a:prstGeom prst="rect">
            <a:avLst/>
          </a:prstGeom>
          <a:ln w="12700">
            <a:miter lim="400000"/>
          </a:ln>
        </p:spPr>
      </p:pic>
    </p:spTree>
    <p:extLst>
      <p:ext uri="{BB962C8B-B14F-4D97-AF65-F5344CB8AC3E}">
        <p14:creationId xmlns:p14="http://schemas.microsoft.com/office/powerpoint/2010/main" val="338032514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roperties of color vision"/>
          <p:cNvSpPr txBox="1">
            <a:spLocks noGrp="1"/>
          </p:cNvSpPr>
          <p:nvPr>
            <p:ph type="title"/>
          </p:nvPr>
        </p:nvSpPr>
        <p:spPr>
          <a:prstGeom prst="rect">
            <a:avLst/>
          </a:prstGeom>
        </p:spPr>
        <p:txBody>
          <a:bodyPr/>
          <a:lstStyle>
            <a:lvl1pPr>
              <a:defRPr sz="3600"/>
            </a:lvl1pPr>
          </a:lstStyle>
          <a:p>
            <a:r>
              <a:t>Properties of color vision</a:t>
            </a:r>
          </a:p>
        </p:txBody>
      </p:sp>
      <p:sp>
        <p:nvSpPr>
          <p:cNvPr id="180" name="Absolute color vision is not precise: Human identifies color by visual context."/>
          <p:cNvSpPr txBox="1">
            <a:spLocks noGrp="1"/>
          </p:cNvSpPr>
          <p:nvPr>
            <p:ph type="body" sz="quarter" idx="1"/>
          </p:nvPr>
        </p:nvSpPr>
        <p:spPr>
          <a:xfrm>
            <a:off x="457200" y="1648191"/>
            <a:ext cx="8229600" cy="1149754"/>
          </a:xfrm>
          <a:prstGeom prst="rect">
            <a:avLst/>
          </a:prstGeom>
        </p:spPr>
        <p:txBody>
          <a:bodyPr/>
          <a:lstStyle>
            <a:lvl1pPr>
              <a:defRPr sz="2000"/>
            </a:lvl1pPr>
          </a:lstStyle>
          <a:p>
            <a:r>
              <a:t>Absolute color vision is not precise: Human identifies color by visual context. </a:t>
            </a:r>
          </a:p>
        </p:txBody>
      </p:sp>
      <p:pic>
        <p:nvPicPr>
          <p:cNvPr id="181" name="image51.png" descr="image51.png"/>
          <p:cNvPicPr>
            <a:picLocks noChangeAspect="1"/>
          </p:cNvPicPr>
          <p:nvPr/>
        </p:nvPicPr>
        <p:blipFill>
          <a:blip r:embed="rId3">
            <a:extLst/>
          </a:blip>
          <a:stretch>
            <a:fillRect/>
          </a:stretch>
        </p:blipFill>
        <p:spPr>
          <a:xfrm>
            <a:off x="2141537" y="2276475"/>
            <a:ext cx="6410326" cy="1619250"/>
          </a:xfrm>
          <a:prstGeom prst="rect">
            <a:avLst/>
          </a:prstGeom>
          <a:ln w="12700">
            <a:miter lim="400000"/>
          </a:ln>
        </p:spPr>
      </p:pic>
      <p:pic>
        <p:nvPicPr>
          <p:cNvPr id="182" name="image52.png" descr="image52.png"/>
          <p:cNvPicPr>
            <a:picLocks noChangeAspect="1"/>
          </p:cNvPicPr>
          <p:nvPr/>
        </p:nvPicPr>
        <p:blipFill>
          <a:blip r:embed="rId4">
            <a:extLst/>
          </a:blip>
          <a:stretch>
            <a:fillRect/>
          </a:stretch>
        </p:blipFill>
        <p:spPr>
          <a:xfrm>
            <a:off x="444500" y="3706581"/>
            <a:ext cx="4493953" cy="3489326"/>
          </a:xfrm>
          <a:prstGeom prst="rect">
            <a:avLst/>
          </a:prstGeom>
          <a:ln w="12700">
            <a:miter lim="400000"/>
          </a:ln>
        </p:spPr>
      </p:pic>
    </p:spTree>
    <p:extLst>
      <p:ext uri="{BB962C8B-B14F-4D97-AF65-F5344CB8AC3E}">
        <p14:creationId xmlns:p14="http://schemas.microsoft.com/office/powerpoint/2010/main" val="103357231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82"/>
                                        </p:tgtEl>
                                        <p:attrNameLst>
                                          <p:attrName>style.visibility</p:attrName>
                                        </p:attrNameLst>
                                      </p:cBhvr>
                                      <p:to>
                                        <p:strVal val="visible"/>
                                      </p:to>
                                    </p:set>
                                    <p:anim calcmode="lin" valueType="num">
                                      <p:cBhvr>
                                        <p:cTn id="7" dur="500" fill="hold"/>
                                        <p:tgtEl>
                                          <p:spTgt spid="182"/>
                                        </p:tgtEl>
                                        <p:attrNameLst>
                                          <p:attrName>ppt_x</p:attrName>
                                        </p:attrNameLst>
                                      </p:cBhvr>
                                      <p:tavLst>
                                        <p:tav tm="0">
                                          <p:val>
                                            <p:strVal val="#ppt_x"/>
                                          </p:val>
                                        </p:tav>
                                        <p:tav tm="100000">
                                          <p:val>
                                            <p:strVal val="#ppt_x"/>
                                          </p:val>
                                        </p:tav>
                                      </p:tavLst>
                                    </p:anim>
                                    <p:anim calcmode="lin" valueType="num">
                                      <p:cBhvr>
                                        <p:cTn id="8"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roperties of color vision"/>
          <p:cNvSpPr txBox="1">
            <a:spLocks noGrp="1"/>
          </p:cNvSpPr>
          <p:nvPr>
            <p:ph type="title"/>
          </p:nvPr>
        </p:nvSpPr>
        <p:spPr>
          <a:prstGeom prst="rect">
            <a:avLst/>
          </a:prstGeom>
        </p:spPr>
        <p:txBody>
          <a:bodyPr/>
          <a:lstStyle>
            <a:lvl1pPr>
              <a:defRPr sz="3600"/>
            </a:lvl1pPr>
          </a:lstStyle>
          <a:p>
            <a:r>
              <a:t>Properties of color vision</a:t>
            </a:r>
          </a:p>
        </p:txBody>
      </p:sp>
      <p:sp>
        <p:nvSpPr>
          <p:cNvPr id="187" name="Perceptive ability"/>
          <p:cNvSpPr txBox="1">
            <a:spLocks noGrp="1"/>
          </p:cNvSpPr>
          <p:nvPr>
            <p:ph type="body" idx="1"/>
          </p:nvPr>
        </p:nvSpPr>
        <p:spPr>
          <a:prstGeom prst="rect">
            <a:avLst/>
          </a:prstGeom>
        </p:spPr>
        <p:txBody>
          <a:bodyPr/>
          <a:lstStyle>
            <a:lvl1pPr>
              <a:defRPr sz="2400"/>
            </a:lvl1pPr>
          </a:lstStyle>
          <a:p>
            <a:r>
              <a:t>Perceptive ability</a:t>
            </a:r>
          </a:p>
        </p:txBody>
      </p:sp>
      <p:pic>
        <p:nvPicPr>
          <p:cNvPr id="188" name="image53.png" descr="image53.png"/>
          <p:cNvPicPr>
            <a:picLocks noChangeAspect="1"/>
          </p:cNvPicPr>
          <p:nvPr/>
        </p:nvPicPr>
        <p:blipFill>
          <a:blip r:embed="rId2">
            <a:extLst/>
          </a:blip>
          <a:stretch>
            <a:fillRect/>
          </a:stretch>
        </p:blipFill>
        <p:spPr>
          <a:xfrm>
            <a:off x="2771799" y="2276872"/>
            <a:ext cx="5695951" cy="1695451"/>
          </a:xfrm>
          <a:prstGeom prst="rect">
            <a:avLst/>
          </a:prstGeom>
          <a:ln w="12700">
            <a:miter lim="400000"/>
          </a:ln>
        </p:spPr>
      </p:pic>
      <p:pic>
        <p:nvPicPr>
          <p:cNvPr id="189" name="image54.png" descr="image54.png"/>
          <p:cNvPicPr>
            <a:picLocks noChangeAspect="1"/>
          </p:cNvPicPr>
          <p:nvPr/>
        </p:nvPicPr>
        <p:blipFill>
          <a:blip r:embed="rId3">
            <a:extLst/>
          </a:blip>
          <a:stretch>
            <a:fillRect/>
          </a:stretch>
        </p:blipFill>
        <p:spPr>
          <a:xfrm>
            <a:off x="2771799" y="4181600"/>
            <a:ext cx="5695951" cy="1695451"/>
          </a:xfrm>
          <a:prstGeom prst="rect">
            <a:avLst/>
          </a:prstGeom>
          <a:ln w="12700">
            <a:miter lim="400000"/>
          </a:ln>
        </p:spPr>
      </p:pic>
      <p:sp>
        <p:nvSpPr>
          <p:cNvPr id="190" name="Apart from the above, different people may have different perceptive abilities."/>
          <p:cNvSpPr/>
          <p:nvPr/>
        </p:nvSpPr>
        <p:spPr>
          <a:xfrm>
            <a:off x="1043607" y="5949279"/>
            <a:ext cx="8100394"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2400"/>
            </a:pPr>
            <a:r>
              <a:t>Apart from the above, </a:t>
            </a:r>
            <a:r>
              <a:rPr>
                <a:solidFill>
                  <a:srgbClr val="FF2600"/>
                </a:solidFill>
              </a:rPr>
              <a:t>different people may have different perceptive abilities</a:t>
            </a:r>
            <a:r>
              <a:t>.</a:t>
            </a:r>
          </a:p>
        </p:txBody>
      </p:sp>
    </p:spTree>
    <p:extLst>
      <p:ext uri="{BB962C8B-B14F-4D97-AF65-F5344CB8AC3E}">
        <p14:creationId xmlns:p14="http://schemas.microsoft.com/office/powerpoint/2010/main" val="369657578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90"/>
                                        </p:tgtEl>
                                        <p:attrNameLst>
                                          <p:attrName>style.visibility</p:attrName>
                                        </p:attrNameLst>
                                      </p:cBhvr>
                                      <p:to>
                                        <p:strVal val="visible"/>
                                      </p:to>
                                    </p:set>
                                    <p:anim calcmode="lin" valueType="num">
                                      <p:cBhvr>
                                        <p:cTn id="7" dur="1000" fill="hold"/>
                                        <p:tgtEl>
                                          <p:spTgt spid="190"/>
                                        </p:tgtEl>
                                        <p:attrNameLst>
                                          <p:attrName>ppt_x</p:attrName>
                                        </p:attrNameLst>
                                      </p:cBhvr>
                                      <p:tavLst>
                                        <p:tav tm="0">
                                          <p:val>
                                            <p:strVal val="#ppt_x"/>
                                          </p:val>
                                        </p:tav>
                                        <p:tav tm="100000">
                                          <p:val>
                                            <p:strVal val="#ppt_x"/>
                                          </p:val>
                                        </p:tav>
                                      </p:tavLst>
                                    </p:anim>
                                    <p:anim calcmode="lin" valueType="num">
                                      <p:cBhvr>
                                        <p:cTn id="8" dur="1000" fill="hold"/>
                                        <p:tgtEl>
                                          <p:spTgt spid="1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roperties of color vision"/>
          <p:cNvSpPr txBox="1">
            <a:spLocks noGrp="1"/>
          </p:cNvSpPr>
          <p:nvPr>
            <p:ph type="title"/>
          </p:nvPr>
        </p:nvSpPr>
        <p:spPr>
          <a:prstGeom prst="rect">
            <a:avLst/>
          </a:prstGeom>
        </p:spPr>
        <p:txBody>
          <a:bodyPr/>
          <a:lstStyle>
            <a:lvl1pPr>
              <a:defRPr sz="3600"/>
            </a:lvl1pPr>
          </a:lstStyle>
          <a:p>
            <a:r>
              <a:t>Properties of color vision</a:t>
            </a:r>
          </a:p>
        </p:txBody>
      </p:sp>
      <p:sp>
        <p:nvSpPr>
          <p:cNvPr id="193" name="Weber’s Law"/>
          <p:cNvSpPr txBox="1">
            <a:spLocks noGrp="1"/>
          </p:cNvSpPr>
          <p:nvPr>
            <p:ph type="body" idx="1"/>
          </p:nvPr>
        </p:nvSpPr>
        <p:spPr>
          <a:prstGeom prst="rect">
            <a:avLst/>
          </a:prstGeom>
        </p:spPr>
        <p:txBody>
          <a:bodyPr/>
          <a:lstStyle>
            <a:lvl1pPr>
              <a:defRPr sz="2800"/>
            </a:lvl1pPr>
          </a:lstStyle>
          <a:p>
            <a:r>
              <a:t>Weber’s Law</a:t>
            </a:r>
          </a:p>
        </p:txBody>
      </p:sp>
      <p:pic>
        <p:nvPicPr>
          <p:cNvPr id="194" name="image55.png" descr="image55.png"/>
          <p:cNvPicPr>
            <a:picLocks noChangeAspect="1"/>
          </p:cNvPicPr>
          <p:nvPr/>
        </p:nvPicPr>
        <p:blipFill>
          <a:blip r:embed="rId2">
            <a:extLst/>
          </a:blip>
          <a:stretch>
            <a:fillRect/>
          </a:stretch>
        </p:blipFill>
        <p:spPr>
          <a:xfrm>
            <a:off x="4211959" y="1700808"/>
            <a:ext cx="4424421" cy="4613920"/>
          </a:xfrm>
          <a:prstGeom prst="rect">
            <a:avLst/>
          </a:prstGeom>
          <a:ln w="12700">
            <a:miter lim="400000"/>
          </a:ln>
        </p:spPr>
      </p:pic>
      <p:sp>
        <p:nvSpPr>
          <p:cNvPr id="195" name="The sensible difference (visible contrast) is proportional to the intensity of background."/>
          <p:cNvSpPr/>
          <p:nvPr/>
        </p:nvSpPr>
        <p:spPr>
          <a:xfrm>
            <a:off x="504996" y="3707740"/>
            <a:ext cx="3706965" cy="939166"/>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t>The sensible difference (visible contrast) is proportional to the intensity of background.</a:t>
            </a:r>
          </a:p>
        </p:txBody>
      </p:sp>
      <p:sp>
        <p:nvSpPr>
          <p:cNvPr id="196" name="线条"/>
          <p:cNvSpPr/>
          <p:nvPr/>
        </p:nvSpPr>
        <p:spPr>
          <a:xfrm flipV="1">
            <a:off x="3347863" y="2996951"/>
            <a:ext cx="3816426" cy="641486"/>
          </a:xfrm>
          <a:prstGeom prst="line">
            <a:avLst/>
          </a:prstGeom>
          <a:ln w="6350" cap="rnd">
            <a:solidFill>
              <a:srgbClr val="0070C0"/>
            </a:solidFill>
            <a:tailEnd type="triangle"/>
          </a:ln>
        </p:spPr>
        <p:txBody>
          <a:bodyPr lIns="0" tIns="0" rIns="0" bIns="0"/>
          <a:lstStyle/>
          <a:p>
            <a:pPr defTabSz="457200">
              <a:defRPr sz="1200">
                <a:latin typeface="+mj-lt"/>
                <a:ea typeface="+mj-ea"/>
                <a:cs typeface="+mj-cs"/>
                <a:sym typeface="Helvetica"/>
              </a:defRPr>
            </a:pPr>
            <a:endParaRPr/>
          </a:p>
        </p:txBody>
      </p:sp>
      <p:sp>
        <p:nvSpPr>
          <p:cNvPr id="197" name="线条"/>
          <p:cNvSpPr/>
          <p:nvPr/>
        </p:nvSpPr>
        <p:spPr>
          <a:xfrm>
            <a:off x="3419872" y="4077071"/>
            <a:ext cx="3888432" cy="1440162"/>
          </a:xfrm>
          <a:prstGeom prst="line">
            <a:avLst/>
          </a:prstGeom>
          <a:ln w="6350" cap="rnd">
            <a:solidFill>
              <a:srgbClr val="0070C0"/>
            </a:solidFill>
            <a:tailEnd type="triangle"/>
          </a:ln>
        </p:spPr>
        <p:txBody>
          <a:bodyPr lIns="0" tIns="0" rIns="0" bIns="0"/>
          <a:lstStyle/>
          <a:p>
            <a:pPr defTabSz="457200">
              <a:defRPr sz="1200">
                <a:latin typeface="+mj-lt"/>
                <a:ea typeface="+mj-ea"/>
                <a:cs typeface="+mj-cs"/>
                <a:sym typeface="Helvetica"/>
              </a:defRPr>
            </a:pPr>
            <a:endParaRPr/>
          </a:p>
        </p:txBody>
      </p:sp>
      <p:sp>
        <p:nvSpPr>
          <p:cNvPr id="198" name="线条"/>
          <p:cNvSpPr/>
          <p:nvPr/>
        </p:nvSpPr>
        <p:spPr>
          <a:xfrm>
            <a:off x="7092280" y="2060848"/>
            <a:ext cx="1" cy="1080121"/>
          </a:xfrm>
          <a:prstGeom prst="line">
            <a:avLst/>
          </a:prstGeom>
          <a:ln w="3810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99" name="线条"/>
          <p:cNvSpPr/>
          <p:nvPr/>
        </p:nvSpPr>
        <p:spPr>
          <a:xfrm>
            <a:off x="7956376" y="2060848"/>
            <a:ext cx="1" cy="1080121"/>
          </a:xfrm>
          <a:prstGeom prst="line">
            <a:avLst/>
          </a:prstGeom>
          <a:ln w="3810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200" name="线条"/>
          <p:cNvSpPr/>
          <p:nvPr/>
        </p:nvSpPr>
        <p:spPr>
          <a:xfrm>
            <a:off x="7092280" y="4653136"/>
            <a:ext cx="1" cy="1080121"/>
          </a:xfrm>
          <a:prstGeom prst="line">
            <a:avLst/>
          </a:prstGeom>
          <a:ln w="3810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201" name="线条"/>
          <p:cNvSpPr/>
          <p:nvPr/>
        </p:nvSpPr>
        <p:spPr>
          <a:xfrm>
            <a:off x="7956376" y="4653136"/>
            <a:ext cx="1" cy="1080121"/>
          </a:xfrm>
          <a:prstGeom prst="line">
            <a:avLst/>
          </a:prstGeom>
          <a:ln w="3810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202" name="William K. Pratt, Digital Image Processing (Fourth Edition), Wiley-Interscience, 2007."/>
          <p:cNvSpPr/>
          <p:nvPr/>
        </p:nvSpPr>
        <p:spPr>
          <a:xfrm>
            <a:off x="504995" y="6088319"/>
            <a:ext cx="8027446" cy="669291"/>
          </a:xfrm>
          <a:prstGeom prst="rect">
            <a:avLst/>
          </a:prstGeom>
          <a:ln w="19050">
            <a:solidFill>
              <a:srgbClr val="9A313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t>William K. Pratt, Digital Image Processing (Fourth Edition), Wiley-Interscience, 2007.</a:t>
            </a:r>
          </a:p>
        </p:txBody>
      </p:sp>
    </p:spTree>
    <p:extLst>
      <p:ext uri="{BB962C8B-B14F-4D97-AF65-F5344CB8AC3E}">
        <p14:creationId xmlns:p14="http://schemas.microsoft.com/office/powerpoint/2010/main" val="309762224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标题"/>
          <p:cNvSpPr txBox="1">
            <a:spLocks noGrp="1"/>
          </p:cNvSpPr>
          <p:nvPr>
            <p:ph type="title"/>
          </p:nvPr>
        </p:nvSpPr>
        <p:spPr>
          <a:prstGeom prst="rect">
            <a:avLst/>
          </a:prstGeom>
        </p:spPr>
        <p:txBody>
          <a:bodyPr/>
          <a:lstStyle/>
          <a:p>
            <a:endParaRPr/>
          </a:p>
        </p:txBody>
      </p:sp>
      <p:sp>
        <p:nvSpPr>
          <p:cNvPr id="205" name="Perception priority and sensitivity…"/>
          <p:cNvSpPr txBox="1">
            <a:spLocks noGrp="1"/>
          </p:cNvSpPr>
          <p:nvPr>
            <p:ph type="body" idx="1"/>
          </p:nvPr>
        </p:nvSpPr>
        <p:spPr>
          <a:xfrm>
            <a:off x="251519" y="1775191"/>
            <a:ext cx="5698978" cy="4625610"/>
          </a:xfrm>
          <a:prstGeom prst="rect">
            <a:avLst/>
          </a:prstGeom>
        </p:spPr>
        <p:txBody>
          <a:bodyPr/>
          <a:lstStyle/>
          <a:p>
            <a:pPr>
              <a:defRPr sz="2800"/>
            </a:pPr>
            <a:r>
              <a:t>Perception </a:t>
            </a:r>
            <a:r>
              <a:rPr>
                <a:solidFill>
                  <a:srgbClr val="FF2600"/>
                </a:solidFill>
              </a:rPr>
              <a:t>priority</a:t>
            </a:r>
            <a:r>
              <a:t> and </a:t>
            </a:r>
            <a:r>
              <a:rPr>
                <a:solidFill>
                  <a:srgbClr val="FF2600"/>
                </a:solidFill>
              </a:rPr>
              <a:t>sensitivity</a:t>
            </a:r>
          </a:p>
          <a:p>
            <a:pPr marL="731519" lvl="1" indent="-274319">
              <a:spcBef>
                <a:spcPts val="500"/>
              </a:spcBef>
              <a:buClr>
                <a:srgbClr val="60B5CC"/>
              </a:buClr>
              <a:defRPr sz="2400">
                <a:solidFill>
                  <a:srgbClr val="FF2600"/>
                </a:solidFill>
              </a:defRPr>
            </a:pPr>
            <a:r>
              <a:t>Priority</a:t>
            </a:r>
            <a:r>
              <a:rPr>
                <a:solidFill>
                  <a:srgbClr val="000000"/>
                </a:solidFill>
              </a:rPr>
              <a:t>: Under the same setting, human notices first the </a:t>
            </a:r>
            <a:r>
              <a:rPr>
                <a:solidFill>
                  <a:srgbClr val="0223C0"/>
                </a:solidFill>
              </a:rPr>
              <a:t>hue</a:t>
            </a:r>
            <a:r>
              <a:rPr>
                <a:solidFill>
                  <a:srgbClr val="000000"/>
                </a:solidFill>
              </a:rPr>
              <a:t> (H) changes, then the </a:t>
            </a:r>
            <a:r>
              <a:rPr>
                <a:solidFill>
                  <a:srgbClr val="0223C0"/>
                </a:solidFill>
              </a:rPr>
              <a:t>saturation</a:t>
            </a:r>
            <a:r>
              <a:rPr>
                <a:solidFill>
                  <a:srgbClr val="000000"/>
                </a:solidFill>
              </a:rPr>
              <a:t> (S), then the </a:t>
            </a:r>
            <a:r>
              <a:rPr>
                <a:solidFill>
                  <a:srgbClr val="0223C0"/>
                </a:solidFill>
              </a:rPr>
              <a:t>lightness</a:t>
            </a:r>
            <a:r>
              <a:rPr>
                <a:solidFill>
                  <a:srgbClr val="000000"/>
                </a:solidFill>
              </a:rPr>
              <a:t> value (V).</a:t>
            </a:r>
            <a:endParaRPr sz="2800"/>
          </a:p>
          <a:p>
            <a:pPr marL="731519" lvl="1" indent="-274319">
              <a:spcBef>
                <a:spcPts val="500"/>
              </a:spcBef>
              <a:buClr>
                <a:srgbClr val="60B5CC"/>
              </a:buClr>
              <a:defRPr sz="2400">
                <a:solidFill>
                  <a:srgbClr val="FF2600"/>
                </a:solidFill>
              </a:defRPr>
            </a:pPr>
            <a:r>
              <a:t>Sensitivity</a:t>
            </a:r>
            <a:r>
              <a:rPr>
                <a:solidFill>
                  <a:srgbClr val="000000"/>
                </a:solidFill>
              </a:rPr>
              <a:t>: Human eyes are the most sensitive to the lightness changes and have the best resolution, which is responsible for the eyes’ HDR capacity. </a:t>
            </a:r>
          </a:p>
        </p:txBody>
      </p:sp>
      <p:pic>
        <p:nvPicPr>
          <p:cNvPr id="206" name="image56.png" descr="image56.png"/>
          <p:cNvPicPr>
            <a:picLocks noChangeAspect="1"/>
          </p:cNvPicPr>
          <p:nvPr/>
        </p:nvPicPr>
        <p:blipFill>
          <a:blip r:embed="rId3">
            <a:extLst/>
          </a:blip>
          <a:stretch>
            <a:fillRect/>
          </a:stretch>
        </p:blipFill>
        <p:spPr>
          <a:xfrm>
            <a:off x="5868144" y="1916832"/>
            <a:ext cx="2880321" cy="2160241"/>
          </a:xfrm>
          <a:prstGeom prst="rect">
            <a:avLst/>
          </a:prstGeom>
          <a:ln w="12700">
            <a:miter lim="400000"/>
          </a:ln>
        </p:spPr>
      </p:pic>
      <p:sp>
        <p:nvSpPr>
          <p:cNvPr id="207" name="D. Malacara, Colour Vision and Colourimetry Theory and Applications, SPIE Press, 2002."/>
          <p:cNvSpPr/>
          <p:nvPr/>
        </p:nvSpPr>
        <p:spPr>
          <a:xfrm>
            <a:off x="395535" y="6016311"/>
            <a:ext cx="8352930" cy="669291"/>
          </a:xfrm>
          <a:prstGeom prst="rect">
            <a:avLst/>
          </a:prstGeom>
          <a:ln w="19050">
            <a:solidFill>
              <a:srgbClr val="67202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t>D. Malacara, Colour Vision and Colourimetry Theory and Applications, SPIE Press, 2002.</a:t>
            </a:r>
          </a:p>
        </p:txBody>
      </p:sp>
    </p:spTree>
    <p:extLst>
      <p:ext uri="{BB962C8B-B14F-4D97-AF65-F5344CB8AC3E}">
        <p14:creationId xmlns:p14="http://schemas.microsoft.com/office/powerpoint/2010/main" val="382958490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Definition of color space"/>
          <p:cNvSpPr txBox="1">
            <a:spLocks noGrp="1"/>
          </p:cNvSpPr>
          <p:nvPr>
            <p:ph type="title"/>
          </p:nvPr>
        </p:nvSpPr>
        <p:spPr>
          <a:prstGeom prst="rect">
            <a:avLst/>
          </a:prstGeom>
        </p:spPr>
        <p:txBody>
          <a:bodyPr/>
          <a:lstStyle>
            <a:lvl1pPr>
              <a:defRPr sz="3600"/>
            </a:lvl1pPr>
          </a:lstStyle>
          <a:p>
            <a:r>
              <a:t>Definition of color space</a:t>
            </a:r>
          </a:p>
        </p:txBody>
      </p:sp>
      <p:sp>
        <p:nvSpPr>
          <p:cNvPr id="212" name="Device dependent color space model:…"/>
          <p:cNvSpPr txBox="1">
            <a:spLocks noGrp="1"/>
          </p:cNvSpPr>
          <p:nvPr>
            <p:ph type="body" idx="1"/>
          </p:nvPr>
        </p:nvSpPr>
        <p:spPr>
          <a:xfrm>
            <a:off x="0" y="1600200"/>
            <a:ext cx="9324975" cy="4525963"/>
          </a:xfrm>
          <a:prstGeom prst="rect">
            <a:avLst/>
          </a:prstGeom>
        </p:spPr>
        <p:txBody>
          <a:bodyPr/>
          <a:lstStyle/>
          <a:p>
            <a:pPr>
              <a:lnSpc>
                <a:spcPct val="90000"/>
              </a:lnSpc>
              <a:defRPr sz="2400"/>
            </a:pPr>
            <a:r>
              <a:t>Device dependent color space model:</a:t>
            </a:r>
          </a:p>
          <a:p>
            <a:pPr marL="731519" lvl="1" indent="-274319">
              <a:lnSpc>
                <a:spcPct val="90000"/>
              </a:lnSpc>
              <a:spcBef>
                <a:spcPts val="500"/>
              </a:spcBef>
              <a:buClr>
                <a:srgbClr val="60B5CC"/>
              </a:buClr>
              <a:defRPr sz="2400"/>
            </a:pPr>
            <a:r>
              <a:t>RGB</a:t>
            </a:r>
            <a:endParaRPr sz="2800"/>
          </a:p>
          <a:p>
            <a:pPr marL="731519" lvl="1" indent="-274319">
              <a:lnSpc>
                <a:spcPct val="90000"/>
              </a:lnSpc>
              <a:spcBef>
                <a:spcPts val="500"/>
              </a:spcBef>
              <a:buClr>
                <a:srgbClr val="60B5CC"/>
              </a:buClr>
              <a:defRPr sz="2400"/>
            </a:pPr>
            <a:r>
              <a:t>CMY</a:t>
            </a:r>
            <a:endParaRPr sz="2800"/>
          </a:p>
          <a:p>
            <a:pPr marL="731519" lvl="1" indent="-274319">
              <a:lnSpc>
                <a:spcPct val="90000"/>
              </a:lnSpc>
              <a:spcBef>
                <a:spcPts val="500"/>
              </a:spcBef>
              <a:buClr>
                <a:srgbClr val="60B5CC"/>
              </a:buClr>
              <a:defRPr sz="2400"/>
            </a:pPr>
            <a:r>
              <a:t>HSV</a:t>
            </a:r>
            <a:endParaRPr sz="2800"/>
          </a:p>
          <a:p>
            <a:pPr marL="320040" indent="-201168">
              <a:lnSpc>
                <a:spcPct val="90000"/>
              </a:lnSpc>
              <a:buSzTx/>
              <a:buFont typeface="Wingdings 2"/>
              <a:buNone/>
              <a:defRPr sz="2400"/>
            </a:pPr>
            <a:endParaRPr sz="2800"/>
          </a:p>
          <a:p>
            <a:pPr>
              <a:lnSpc>
                <a:spcPct val="90000"/>
              </a:lnSpc>
              <a:defRPr sz="2400"/>
            </a:pPr>
            <a:r>
              <a:t>Device independent color space model</a:t>
            </a:r>
          </a:p>
          <a:p>
            <a:pPr marL="731519" lvl="1" indent="-274319">
              <a:lnSpc>
                <a:spcPct val="90000"/>
              </a:lnSpc>
              <a:spcBef>
                <a:spcPts val="400"/>
              </a:spcBef>
              <a:buClr>
                <a:srgbClr val="60B5CC"/>
              </a:buClr>
              <a:defRPr sz="2000"/>
            </a:pPr>
            <a:r>
              <a:t>Most of them are defined by CIE (Commission Internationale de L‘Eclairage/International Commission on Illumination):</a:t>
            </a:r>
            <a:endParaRPr sz="2800"/>
          </a:p>
          <a:p>
            <a:pPr marL="996695" lvl="2" indent="-228599">
              <a:lnSpc>
                <a:spcPct val="90000"/>
              </a:lnSpc>
              <a:spcBef>
                <a:spcPts val="500"/>
              </a:spcBef>
              <a:buClr>
                <a:srgbClr val="E66C7D"/>
              </a:buClr>
              <a:buFont typeface="Arial"/>
              <a:defRPr sz="2400"/>
            </a:pPr>
            <a:r>
              <a:t>CIE XYZ, CIE L*a*b,</a:t>
            </a:r>
            <a:r>
              <a:rPr>
                <a:latin typeface="+mj-lt"/>
                <a:ea typeface="+mj-ea"/>
                <a:cs typeface="+mj-cs"/>
                <a:sym typeface="Helvetica"/>
              </a:rPr>
              <a:t> </a:t>
            </a:r>
            <a:r>
              <a:t>CIE YUV</a:t>
            </a:r>
          </a:p>
        </p:txBody>
      </p:sp>
    </p:spTree>
    <p:extLst>
      <p:ext uri="{BB962C8B-B14F-4D97-AF65-F5344CB8AC3E}">
        <p14:creationId xmlns:p14="http://schemas.microsoft.com/office/powerpoint/2010/main" val="167849096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GB color model"/>
          <p:cNvSpPr txBox="1">
            <a:spLocks noGrp="1"/>
          </p:cNvSpPr>
          <p:nvPr>
            <p:ph type="title"/>
          </p:nvPr>
        </p:nvSpPr>
        <p:spPr>
          <a:prstGeom prst="rect">
            <a:avLst/>
          </a:prstGeom>
        </p:spPr>
        <p:txBody>
          <a:bodyPr/>
          <a:lstStyle>
            <a:lvl1pPr>
              <a:defRPr sz="3600"/>
            </a:lvl1pPr>
          </a:lstStyle>
          <a:p>
            <a:r>
              <a:t>RGB color model</a:t>
            </a:r>
          </a:p>
        </p:txBody>
      </p:sp>
      <p:sp>
        <p:nvSpPr>
          <p:cNvPr id="217" name="RGB color model is a unit cube in a Cartesian coordinates system.…"/>
          <p:cNvSpPr txBox="1">
            <a:spLocks noGrp="1"/>
          </p:cNvSpPr>
          <p:nvPr>
            <p:ph type="body" idx="1"/>
          </p:nvPr>
        </p:nvSpPr>
        <p:spPr>
          <a:xfrm>
            <a:off x="71437" y="1412875"/>
            <a:ext cx="6408739" cy="4525963"/>
          </a:xfrm>
          <a:prstGeom prst="rect">
            <a:avLst/>
          </a:prstGeom>
        </p:spPr>
        <p:txBody>
          <a:bodyPr/>
          <a:lstStyle/>
          <a:p>
            <a:pPr marL="438911" indent="-320039">
              <a:lnSpc>
                <a:spcPct val="90000"/>
              </a:lnSpc>
              <a:defRPr sz="2200"/>
            </a:pPr>
            <a:r>
              <a:t>RGB color model is a unit cube in a </a:t>
            </a:r>
            <a:r>
              <a:rPr sz="2400"/>
              <a:t>Cartesian coordinates system.</a:t>
            </a:r>
          </a:p>
          <a:p>
            <a:pPr marL="731519" lvl="1" indent="-274319">
              <a:lnSpc>
                <a:spcPct val="90000"/>
              </a:lnSpc>
              <a:spcBef>
                <a:spcPts val="500"/>
              </a:spcBef>
              <a:buClr>
                <a:srgbClr val="60B5CC"/>
              </a:buClr>
              <a:defRPr sz="2200"/>
            </a:pPr>
            <a:r>
              <a:t>The magnitudes of each primary color are equivalent on the main diagonal line, which lead to the white color from darkness to brightness, i.e., grayscale. </a:t>
            </a:r>
            <a:endParaRPr sz="2800"/>
          </a:p>
          <a:p>
            <a:pPr marL="731519" lvl="1" indent="-274319">
              <a:lnSpc>
                <a:spcPct val="90000"/>
              </a:lnSpc>
              <a:spcBef>
                <a:spcPts val="500"/>
              </a:spcBef>
              <a:buClr>
                <a:srgbClr val="60B5CC"/>
              </a:buClr>
              <a:defRPr sz="2200"/>
            </a:pPr>
            <a:r>
              <a:t>(0,0,0)-dark, (1,1,1)-bright. The other 6 corners are respectively red, yellow, cyan, blue and magenta.</a:t>
            </a:r>
          </a:p>
          <a:p>
            <a:pPr marL="731519" lvl="1" indent="-274319">
              <a:lnSpc>
                <a:spcPct val="90000"/>
              </a:lnSpc>
              <a:spcBef>
                <a:spcPts val="500"/>
              </a:spcBef>
              <a:buClr>
                <a:srgbClr val="60B5CC"/>
              </a:buClr>
              <a:defRPr sz="2200"/>
            </a:pPr>
            <a:r>
              <a:t>RGB is a </a:t>
            </a:r>
            <a:r>
              <a:rPr>
                <a:solidFill>
                  <a:srgbClr val="FF2600"/>
                </a:solidFill>
              </a:rPr>
              <a:t>subset</a:t>
            </a:r>
            <a:r>
              <a:t> of CIE primary color space. </a:t>
            </a:r>
          </a:p>
          <a:p>
            <a:pPr marL="731519" lvl="1" indent="-274319">
              <a:lnSpc>
                <a:spcPct val="90000"/>
              </a:lnSpc>
              <a:spcBef>
                <a:spcPts val="500"/>
              </a:spcBef>
              <a:buClr>
                <a:srgbClr val="60B5CC"/>
              </a:buClr>
              <a:defRPr sz="2200"/>
            </a:pPr>
            <a:r>
              <a:t>RGB is usually used in </a:t>
            </a:r>
            <a:r>
              <a:rPr sz="2400"/>
              <a:t>Color cathode ray tube and Color raster graphics display (computer , TV). </a:t>
            </a:r>
          </a:p>
        </p:txBody>
      </p:sp>
      <p:grpSp>
        <p:nvGrpSpPr>
          <p:cNvPr id="232" name="成组"/>
          <p:cNvGrpSpPr/>
          <p:nvPr/>
        </p:nvGrpSpPr>
        <p:grpSpPr>
          <a:xfrm>
            <a:off x="6455749" y="1196157"/>
            <a:ext cx="2414464" cy="1433734"/>
            <a:chOff x="0" y="0"/>
            <a:chExt cx="2414462" cy="1433733"/>
          </a:xfrm>
        </p:grpSpPr>
        <p:sp>
          <p:nvSpPr>
            <p:cNvPr id="218" name="Brightness(1,1,1)"/>
            <p:cNvSpPr/>
            <p:nvPr/>
          </p:nvSpPr>
          <p:spPr>
            <a:xfrm>
              <a:off x="1765219" y="356753"/>
              <a:ext cx="519395" cy="2563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just">
                <a:defRPr sz="1000">
                  <a:latin typeface="Times New Roman"/>
                  <a:ea typeface="Times New Roman"/>
                  <a:cs typeface="Times New Roman"/>
                  <a:sym typeface="Times New Roman"/>
                </a:defRPr>
              </a:lvl1pPr>
            </a:lstStyle>
            <a:p>
              <a:r>
                <a:t>Brightness(1,1,1)</a:t>
              </a:r>
            </a:p>
          </p:txBody>
        </p:sp>
        <p:grpSp>
          <p:nvGrpSpPr>
            <p:cNvPr id="231" name="成组"/>
            <p:cNvGrpSpPr/>
            <p:nvPr/>
          </p:nvGrpSpPr>
          <p:grpSpPr>
            <a:xfrm>
              <a:off x="-1" y="0"/>
              <a:ext cx="2414464" cy="1433734"/>
              <a:chOff x="0" y="0"/>
              <a:chExt cx="2414462" cy="1433733"/>
            </a:xfrm>
          </p:grpSpPr>
          <p:sp>
            <p:nvSpPr>
              <p:cNvPr id="219" name="形状"/>
              <p:cNvSpPr/>
              <p:nvPr/>
            </p:nvSpPr>
            <p:spPr>
              <a:xfrm>
                <a:off x="856279" y="237835"/>
                <a:ext cx="1038790" cy="1070261"/>
              </a:xfrm>
              <a:custGeom>
                <a:avLst/>
                <a:gdLst/>
                <a:ahLst/>
                <a:cxnLst>
                  <a:cxn ang="0">
                    <a:pos x="wd2" y="hd2"/>
                  </a:cxn>
                  <a:cxn ang="5400000">
                    <a:pos x="wd2" y="hd2"/>
                  </a:cxn>
                  <a:cxn ang="10800000">
                    <a:pos x="wd2" y="hd2"/>
                  </a:cxn>
                  <a:cxn ang="16200000">
                    <a:pos x="wd2" y="hd2"/>
                  </a:cxn>
                </a:cxnLst>
                <a:rect l="0" t="0" r="r" b="b"/>
                <a:pathLst>
                  <a:path w="21600" h="21600" extrusionOk="0">
                    <a:moveTo>
                      <a:pt x="0" y="4989"/>
                    </a:moveTo>
                    <a:lnTo>
                      <a:pt x="5140" y="0"/>
                    </a:lnTo>
                    <a:lnTo>
                      <a:pt x="21600" y="0"/>
                    </a:lnTo>
                    <a:lnTo>
                      <a:pt x="21600" y="16611"/>
                    </a:lnTo>
                    <a:lnTo>
                      <a:pt x="16460" y="21600"/>
                    </a:lnTo>
                    <a:lnTo>
                      <a:pt x="0" y="21600"/>
                    </a:lnTo>
                    <a:close/>
                    <a:moveTo>
                      <a:pt x="0" y="4989"/>
                    </a:moveTo>
                    <a:lnTo>
                      <a:pt x="16460" y="4989"/>
                    </a:lnTo>
                    <a:lnTo>
                      <a:pt x="21600" y="0"/>
                    </a:lnTo>
                    <a:moveTo>
                      <a:pt x="16460" y="4989"/>
                    </a:moveTo>
                    <a:lnTo>
                      <a:pt x="16460" y="21600"/>
                    </a:lnTo>
                  </a:path>
                </a:pathLst>
              </a:cu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220" name="线条"/>
              <p:cNvSpPr/>
              <p:nvPr/>
            </p:nvSpPr>
            <p:spPr>
              <a:xfrm flipH="1">
                <a:off x="1094335" y="237835"/>
                <a:ext cx="1" cy="832425"/>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21" name="线条"/>
              <p:cNvSpPr/>
              <p:nvPr/>
            </p:nvSpPr>
            <p:spPr>
              <a:xfrm>
                <a:off x="1094335" y="1070260"/>
                <a:ext cx="779092"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22" name="线条"/>
              <p:cNvSpPr/>
              <p:nvPr/>
            </p:nvSpPr>
            <p:spPr>
              <a:xfrm flipH="1">
                <a:off x="834638" y="1070260"/>
                <a:ext cx="259698" cy="237836"/>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23" name="线条"/>
              <p:cNvSpPr/>
              <p:nvPr/>
            </p:nvSpPr>
            <p:spPr>
              <a:xfrm flipV="1">
                <a:off x="1094335" y="498540"/>
                <a:ext cx="541036" cy="57172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224" name="蓝(0,0,1)"/>
              <p:cNvSpPr/>
              <p:nvPr/>
            </p:nvSpPr>
            <p:spPr>
              <a:xfrm>
                <a:off x="834638" y="0"/>
                <a:ext cx="519395" cy="125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just">
                  <a:defRPr sz="1000">
                    <a:latin typeface="Times New Roman"/>
                    <a:ea typeface="Times New Roman"/>
                    <a:cs typeface="Times New Roman"/>
                    <a:sym typeface="Times New Roman"/>
                  </a:defRPr>
                </a:pPr>
                <a:r>
                  <a:rPr>
                    <a:latin typeface="宋体"/>
                    <a:ea typeface="宋体"/>
                    <a:cs typeface="宋体"/>
                    <a:sym typeface="宋体"/>
                  </a:rPr>
                  <a:t>蓝</a:t>
                </a:r>
                <a:r>
                  <a:t>(0,0,1)</a:t>
                </a:r>
              </a:p>
            </p:txBody>
          </p:sp>
          <p:sp>
            <p:nvSpPr>
              <p:cNvPr id="225" name="Magenta(1,0,1)"/>
              <p:cNvSpPr/>
              <p:nvPr/>
            </p:nvSpPr>
            <p:spPr>
              <a:xfrm>
                <a:off x="0" y="237835"/>
                <a:ext cx="986128" cy="125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just">
                  <a:defRPr sz="1000">
                    <a:latin typeface="Times New Roman"/>
                    <a:ea typeface="Times New Roman"/>
                    <a:cs typeface="Times New Roman"/>
                    <a:sym typeface="Times New Roman"/>
                  </a:defRPr>
                </a:lvl1pPr>
              </a:lstStyle>
              <a:p>
                <a:r>
                  <a:t>Magenta(1,0,1)</a:t>
                </a:r>
              </a:p>
            </p:txBody>
          </p:sp>
          <p:sp>
            <p:nvSpPr>
              <p:cNvPr id="226" name="青(0,1,1)"/>
              <p:cNvSpPr/>
              <p:nvPr/>
            </p:nvSpPr>
            <p:spPr>
              <a:xfrm>
                <a:off x="1635371" y="0"/>
                <a:ext cx="519395" cy="125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just">
                  <a:defRPr sz="1000">
                    <a:latin typeface="Times New Roman"/>
                    <a:ea typeface="Times New Roman"/>
                    <a:cs typeface="Times New Roman"/>
                    <a:sym typeface="Times New Roman"/>
                  </a:defRPr>
                </a:pPr>
                <a:r>
                  <a:rPr>
                    <a:latin typeface="宋体"/>
                    <a:ea typeface="宋体"/>
                    <a:cs typeface="宋体"/>
                    <a:sym typeface="宋体"/>
                  </a:rPr>
                  <a:t>青</a:t>
                </a:r>
                <a:r>
                  <a:t>(0,1,1)</a:t>
                </a:r>
              </a:p>
            </p:txBody>
          </p:sp>
          <p:sp>
            <p:nvSpPr>
              <p:cNvPr id="227" name="Green(0,1,0)"/>
              <p:cNvSpPr/>
              <p:nvPr/>
            </p:nvSpPr>
            <p:spPr>
              <a:xfrm>
                <a:off x="1895068" y="951342"/>
                <a:ext cx="519395" cy="2563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just">
                  <a:defRPr sz="1000">
                    <a:latin typeface="Times New Roman"/>
                    <a:ea typeface="Times New Roman"/>
                    <a:cs typeface="Times New Roman"/>
                    <a:sym typeface="Times New Roman"/>
                  </a:defRPr>
                </a:lvl1pPr>
              </a:lstStyle>
              <a:p>
                <a:r>
                  <a:t>Green(0,1,0)</a:t>
                </a:r>
              </a:p>
            </p:txBody>
          </p:sp>
          <p:sp>
            <p:nvSpPr>
              <p:cNvPr id="228" name="黄(1,1,0)"/>
              <p:cNvSpPr/>
              <p:nvPr/>
            </p:nvSpPr>
            <p:spPr>
              <a:xfrm>
                <a:off x="1505522" y="1308095"/>
                <a:ext cx="519395" cy="1256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just">
                  <a:defRPr sz="1000">
                    <a:latin typeface="Times New Roman"/>
                    <a:ea typeface="Times New Roman"/>
                    <a:cs typeface="Times New Roman"/>
                    <a:sym typeface="Times New Roman"/>
                  </a:defRPr>
                </a:pPr>
                <a:r>
                  <a:rPr>
                    <a:latin typeface="宋体"/>
                    <a:ea typeface="宋体"/>
                    <a:cs typeface="宋体"/>
                    <a:sym typeface="宋体"/>
                  </a:rPr>
                  <a:t>黄</a:t>
                </a:r>
                <a:r>
                  <a:t>(1,1,0)</a:t>
                </a:r>
              </a:p>
            </p:txBody>
          </p:sp>
          <p:sp>
            <p:nvSpPr>
              <p:cNvPr id="229" name="Red(1,0,0)"/>
              <p:cNvSpPr/>
              <p:nvPr/>
            </p:nvSpPr>
            <p:spPr>
              <a:xfrm>
                <a:off x="163032" y="1074071"/>
                <a:ext cx="1183787" cy="125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just">
                  <a:defRPr sz="1000">
                    <a:latin typeface="Times New Roman"/>
                    <a:ea typeface="Times New Roman"/>
                    <a:cs typeface="Times New Roman"/>
                    <a:sym typeface="Times New Roman"/>
                  </a:defRPr>
                </a:lvl1pPr>
              </a:lstStyle>
              <a:p>
                <a:r>
                  <a:t>Red(1,0,0)</a:t>
                </a:r>
              </a:p>
            </p:txBody>
          </p:sp>
          <p:sp>
            <p:nvSpPr>
              <p:cNvPr id="230" name="Darkness(0,0,0)"/>
              <p:cNvSpPr/>
              <p:nvPr/>
            </p:nvSpPr>
            <p:spPr>
              <a:xfrm>
                <a:off x="856279" y="832424"/>
                <a:ext cx="519395" cy="2563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gn="just">
                  <a:defRPr sz="1000">
                    <a:latin typeface="Times New Roman"/>
                    <a:ea typeface="Times New Roman"/>
                    <a:cs typeface="Times New Roman"/>
                    <a:sym typeface="Times New Roman"/>
                  </a:defRPr>
                </a:lvl1pPr>
              </a:lstStyle>
              <a:p>
                <a:r>
                  <a:t>Darkness(0,0,0)</a:t>
                </a:r>
              </a:p>
            </p:txBody>
          </p:sp>
        </p:grpSp>
      </p:grpSp>
      <p:pic>
        <p:nvPicPr>
          <p:cNvPr id="233" name="image57.jpeg" descr="image57.jpeg"/>
          <p:cNvPicPr>
            <a:picLocks noChangeAspect="1"/>
          </p:cNvPicPr>
          <p:nvPr/>
        </p:nvPicPr>
        <p:blipFill>
          <a:blip r:embed="rId3">
            <a:extLst/>
          </a:blip>
          <a:stretch>
            <a:fillRect/>
          </a:stretch>
        </p:blipFill>
        <p:spPr>
          <a:xfrm>
            <a:off x="7137400" y="2583607"/>
            <a:ext cx="2006600" cy="2141537"/>
          </a:xfrm>
          <a:prstGeom prst="rect">
            <a:avLst/>
          </a:prstGeom>
          <a:ln w="12700">
            <a:miter lim="400000"/>
          </a:ln>
        </p:spPr>
      </p:pic>
      <p:pic>
        <p:nvPicPr>
          <p:cNvPr id="234" name="image58.png" descr="image58.png"/>
          <p:cNvPicPr>
            <a:picLocks noChangeAspect="1"/>
          </p:cNvPicPr>
          <p:nvPr/>
        </p:nvPicPr>
        <p:blipFill>
          <a:blip r:embed="rId4">
            <a:extLst/>
          </a:blip>
          <a:stretch>
            <a:fillRect/>
          </a:stretch>
        </p:blipFill>
        <p:spPr>
          <a:xfrm>
            <a:off x="7020272" y="4725144"/>
            <a:ext cx="2071688" cy="2128838"/>
          </a:xfrm>
          <a:prstGeom prst="rect">
            <a:avLst/>
          </a:prstGeom>
          <a:ln w="12700">
            <a:miter lim="400000"/>
          </a:ln>
        </p:spPr>
      </p:pic>
    </p:spTree>
    <p:extLst>
      <p:ext uri="{BB962C8B-B14F-4D97-AF65-F5344CB8AC3E}">
        <p14:creationId xmlns:p14="http://schemas.microsoft.com/office/powerpoint/2010/main" val="273408282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MY color model"/>
          <p:cNvSpPr txBox="1">
            <a:spLocks noGrp="1"/>
          </p:cNvSpPr>
          <p:nvPr>
            <p:ph type="title"/>
          </p:nvPr>
        </p:nvSpPr>
        <p:spPr>
          <a:prstGeom prst="rect">
            <a:avLst/>
          </a:prstGeom>
        </p:spPr>
        <p:txBody>
          <a:bodyPr/>
          <a:lstStyle>
            <a:lvl1pPr>
              <a:defRPr sz="3600"/>
            </a:lvl1pPr>
          </a:lstStyle>
          <a:p>
            <a:r>
              <a:t>CMY color model</a:t>
            </a:r>
          </a:p>
        </p:txBody>
      </p:sp>
      <p:sp>
        <p:nvSpPr>
          <p:cNvPr id="239" name="Color printing paper don’t emit light:…"/>
          <p:cNvSpPr txBox="1">
            <a:spLocks noGrp="1"/>
          </p:cNvSpPr>
          <p:nvPr>
            <p:ph type="body" idx="1"/>
          </p:nvPr>
        </p:nvSpPr>
        <p:spPr>
          <a:xfrm>
            <a:off x="72231" y="1600200"/>
            <a:ext cx="6804026" cy="4525963"/>
          </a:xfrm>
          <a:prstGeom prst="rect">
            <a:avLst/>
          </a:prstGeom>
        </p:spPr>
        <p:txBody>
          <a:bodyPr/>
          <a:lstStyle/>
          <a:p>
            <a:pPr>
              <a:defRPr sz="2400"/>
            </a:pPr>
            <a:r>
              <a:t>Color printing paper don’t emit light:</a:t>
            </a:r>
          </a:p>
          <a:p>
            <a:pPr marL="731519" lvl="1" indent="-274319">
              <a:spcBef>
                <a:spcPts val="400"/>
              </a:spcBef>
              <a:buClr>
                <a:srgbClr val="60B5CC"/>
              </a:buClr>
              <a:defRPr sz="2000"/>
            </a:pPr>
            <a:r>
              <a:t>REFLECTION, ABSORTION</a:t>
            </a:r>
            <a:endParaRPr sz="2800"/>
          </a:p>
          <a:p>
            <a:pPr marL="731519" lvl="1" indent="-274319">
              <a:spcBef>
                <a:spcPts val="400"/>
              </a:spcBef>
              <a:buClr>
                <a:srgbClr val="60B5CC"/>
              </a:buClr>
              <a:defRPr sz="2000"/>
            </a:pPr>
            <a:r>
              <a:t>So printer uses ink or powder to colorize the paper, where the ink can absorb some colors but reflect the other colors.</a:t>
            </a:r>
          </a:p>
          <a:p>
            <a:pPr>
              <a:defRPr sz="2400"/>
            </a:pPr>
            <a:r>
              <a:t>Ink or pigment:</a:t>
            </a:r>
          </a:p>
          <a:p>
            <a:pPr marL="731519" lvl="1" indent="-274319">
              <a:spcBef>
                <a:spcPts val="400"/>
              </a:spcBef>
              <a:buClr>
                <a:srgbClr val="60B5CC"/>
              </a:buClr>
              <a:defRPr sz="2000"/>
            </a:pPr>
            <a:r>
              <a:t>Complementary color of RBG: </a:t>
            </a:r>
            <a:r>
              <a:rPr b="1">
                <a:solidFill>
                  <a:srgbClr val="60B5CC"/>
                </a:solidFill>
                <a:latin typeface="+mj-lt"/>
                <a:ea typeface="+mj-ea"/>
                <a:cs typeface="+mj-cs"/>
                <a:sym typeface="Helvetica"/>
              </a:rPr>
              <a:t>Cyan</a:t>
            </a:r>
            <a:r>
              <a:t>, </a:t>
            </a:r>
            <a:r>
              <a:rPr b="1">
                <a:solidFill>
                  <a:srgbClr val="E66C7D"/>
                </a:solidFill>
                <a:latin typeface="+mj-lt"/>
                <a:ea typeface="+mj-ea"/>
                <a:cs typeface="+mj-cs"/>
                <a:sym typeface="Helvetica"/>
              </a:rPr>
              <a:t>Magenta</a:t>
            </a:r>
            <a:r>
              <a:t>, </a:t>
            </a:r>
            <a:r>
              <a:rPr b="1">
                <a:solidFill>
                  <a:srgbClr val="F0AD00"/>
                </a:solidFill>
                <a:latin typeface="+mj-lt"/>
                <a:ea typeface="+mj-ea"/>
                <a:cs typeface="+mj-cs"/>
                <a:sym typeface="Helvetica"/>
              </a:rPr>
              <a:t>Yellow</a:t>
            </a:r>
          </a:p>
          <a:p>
            <a:pPr>
              <a:defRPr sz="2400"/>
            </a:pPr>
            <a:r>
              <a:t>The color from CMY model is called </a:t>
            </a:r>
            <a:r>
              <a:rPr>
                <a:solidFill>
                  <a:srgbClr val="FF2600"/>
                </a:solidFill>
              </a:rPr>
              <a:t>subtractive color</a:t>
            </a:r>
            <a:r>
              <a:t> because it subtracts (absorbs) the some reflected light. </a:t>
            </a:r>
            <a:r>
              <a:rPr>
                <a:latin typeface="+mj-lt"/>
                <a:ea typeface="+mj-ea"/>
                <a:cs typeface="+mj-cs"/>
                <a:sym typeface="Helvetica"/>
              </a:rPr>
              <a:t>。</a:t>
            </a:r>
          </a:p>
        </p:txBody>
      </p:sp>
      <p:pic>
        <p:nvPicPr>
          <p:cNvPr id="240" name="image59.png" descr="image59.png"/>
          <p:cNvPicPr>
            <a:picLocks noChangeAspect="1"/>
          </p:cNvPicPr>
          <p:nvPr/>
        </p:nvPicPr>
        <p:blipFill>
          <a:blip r:embed="rId3">
            <a:extLst/>
          </a:blip>
          <a:stretch>
            <a:fillRect/>
          </a:stretch>
        </p:blipFill>
        <p:spPr>
          <a:xfrm>
            <a:off x="6804248" y="1628799"/>
            <a:ext cx="2133601" cy="2143126"/>
          </a:xfrm>
          <a:prstGeom prst="rect">
            <a:avLst/>
          </a:prstGeom>
          <a:ln w="12700">
            <a:miter lim="400000"/>
          </a:ln>
        </p:spPr>
      </p:pic>
    </p:spTree>
    <p:extLst>
      <p:ext uri="{BB962C8B-B14F-4D97-AF65-F5344CB8AC3E}">
        <p14:creationId xmlns:p14="http://schemas.microsoft.com/office/powerpoint/2010/main" val="31712675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MY color model"/>
          <p:cNvSpPr txBox="1">
            <a:spLocks noGrp="1"/>
          </p:cNvSpPr>
          <p:nvPr>
            <p:ph type="title"/>
          </p:nvPr>
        </p:nvSpPr>
        <p:spPr>
          <a:prstGeom prst="rect">
            <a:avLst/>
          </a:prstGeom>
        </p:spPr>
        <p:txBody>
          <a:bodyPr/>
          <a:lstStyle>
            <a:lvl1pPr>
              <a:defRPr sz="3600"/>
            </a:lvl1pPr>
          </a:lstStyle>
          <a:p>
            <a:r>
              <a:t>CMY color model</a:t>
            </a:r>
          </a:p>
        </p:txBody>
      </p:sp>
      <p:sp>
        <p:nvSpPr>
          <p:cNvPr id="245" name="正文"/>
          <p:cNvSpPr txBox="1">
            <a:spLocks noGrp="1"/>
          </p:cNvSpPr>
          <p:nvPr>
            <p:ph type="body" idx="1"/>
          </p:nvPr>
        </p:nvSpPr>
        <p:spPr>
          <a:prstGeom prst="rect">
            <a:avLst/>
          </a:prstGeom>
        </p:spPr>
        <p:txBody>
          <a:bodyPr/>
          <a:lstStyle/>
          <a:p>
            <a:endParaRPr/>
          </a:p>
        </p:txBody>
      </p:sp>
      <p:pic>
        <p:nvPicPr>
          <p:cNvPr id="246" name="image60.png" descr="image60.png"/>
          <p:cNvPicPr>
            <a:picLocks noChangeAspect="1"/>
          </p:cNvPicPr>
          <p:nvPr/>
        </p:nvPicPr>
        <p:blipFill>
          <a:blip r:embed="rId2">
            <a:extLst/>
          </a:blip>
          <a:stretch>
            <a:fillRect/>
          </a:stretch>
        </p:blipFill>
        <p:spPr>
          <a:xfrm>
            <a:off x="3707903" y="1432910"/>
            <a:ext cx="2140172" cy="1599780"/>
          </a:xfrm>
          <a:prstGeom prst="rect">
            <a:avLst/>
          </a:prstGeom>
          <a:ln w="12700">
            <a:miter lim="400000"/>
          </a:ln>
        </p:spPr>
      </p:pic>
      <p:pic>
        <p:nvPicPr>
          <p:cNvPr id="247" name="image61.png" descr="image61.png"/>
          <p:cNvPicPr>
            <a:picLocks noChangeAspect="1"/>
          </p:cNvPicPr>
          <p:nvPr/>
        </p:nvPicPr>
        <p:blipFill>
          <a:blip r:embed="rId3">
            <a:extLst/>
          </a:blip>
          <a:stretch>
            <a:fillRect/>
          </a:stretch>
        </p:blipFill>
        <p:spPr>
          <a:xfrm>
            <a:off x="1619671" y="2291619"/>
            <a:ext cx="1876426" cy="4200526"/>
          </a:xfrm>
          <a:prstGeom prst="rect">
            <a:avLst/>
          </a:prstGeom>
          <a:ln w="12700">
            <a:miter lim="400000"/>
          </a:ln>
        </p:spPr>
      </p:pic>
      <p:pic>
        <p:nvPicPr>
          <p:cNvPr id="248" name="image62.png" descr="image62.png"/>
          <p:cNvPicPr>
            <a:picLocks noChangeAspect="1"/>
          </p:cNvPicPr>
          <p:nvPr/>
        </p:nvPicPr>
        <p:blipFill>
          <a:blip r:embed="rId4">
            <a:extLst/>
          </a:blip>
          <a:stretch>
            <a:fillRect/>
          </a:stretch>
        </p:blipFill>
        <p:spPr>
          <a:xfrm>
            <a:off x="5701917" y="3140967"/>
            <a:ext cx="1428751" cy="1428751"/>
          </a:xfrm>
          <a:prstGeom prst="rect">
            <a:avLst/>
          </a:prstGeom>
          <a:ln w="12700">
            <a:miter lim="400000"/>
          </a:ln>
        </p:spPr>
      </p:pic>
      <p:pic>
        <p:nvPicPr>
          <p:cNvPr id="249" name="image63.png" descr="image63.png"/>
          <p:cNvPicPr>
            <a:picLocks noChangeAspect="1"/>
          </p:cNvPicPr>
          <p:nvPr/>
        </p:nvPicPr>
        <p:blipFill>
          <a:blip r:embed="rId5">
            <a:extLst/>
          </a:blip>
          <a:stretch>
            <a:fillRect/>
          </a:stretch>
        </p:blipFill>
        <p:spPr>
          <a:xfrm>
            <a:off x="165928" y="2343387"/>
            <a:ext cx="1428751" cy="1428751"/>
          </a:xfrm>
          <a:prstGeom prst="rect">
            <a:avLst/>
          </a:prstGeom>
          <a:ln w="12700">
            <a:miter lim="400000"/>
          </a:ln>
        </p:spPr>
      </p:pic>
      <p:pic>
        <p:nvPicPr>
          <p:cNvPr id="250" name="image64.png" descr="image64.png"/>
          <p:cNvPicPr>
            <a:picLocks noChangeAspect="1"/>
          </p:cNvPicPr>
          <p:nvPr/>
        </p:nvPicPr>
        <p:blipFill>
          <a:blip r:embed="rId6">
            <a:extLst/>
          </a:blip>
          <a:stretch>
            <a:fillRect/>
          </a:stretch>
        </p:blipFill>
        <p:spPr>
          <a:xfrm>
            <a:off x="7236296" y="1415977"/>
            <a:ext cx="1805243" cy="5397399"/>
          </a:xfrm>
          <a:prstGeom prst="rect">
            <a:avLst/>
          </a:prstGeom>
          <a:ln w="12700">
            <a:miter lim="400000"/>
          </a:ln>
        </p:spPr>
      </p:pic>
    </p:spTree>
    <p:extLst>
      <p:ext uri="{BB962C8B-B14F-4D97-AF65-F5344CB8AC3E}">
        <p14:creationId xmlns:p14="http://schemas.microsoft.com/office/powerpoint/2010/main" val="2318913310"/>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标题"/>
          <p:cNvSpPr txBox="1">
            <a:spLocks noGrp="1"/>
          </p:cNvSpPr>
          <p:nvPr>
            <p:ph type="title"/>
          </p:nvPr>
        </p:nvSpPr>
        <p:spPr>
          <a:prstGeom prst="rect">
            <a:avLst/>
          </a:prstGeom>
        </p:spPr>
        <p:txBody>
          <a:bodyPr/>
          <a:lstStyle/>
          <a:p>
            <a:endParaRPr/>
          </a:p>
        </p:txBody>
      </p:sp>
      <p:sp>
        <p:nvSpPr>
          <p:cNvPr id="253" name="正文"/>
          <p:cNvSpPr txBox="1">
            <a:spLocks noGrp="1"/>
          </p:cNvSpPr>
          <p:nvPr>
            <p:ph type="body" idx="1"/>
          </p:nvPr>
        </p:nvSpPr>
        <p:spPr>
          <a:prstGeom prst="rect">
            <a:avLst/>
          </a:prstGeom>
        </p:spPr>
        <p:txBody>
          <a:bodyPr/>
          <a:lstStyle/>
          <a:p>
            <a:endParaRPr/>
          </a:p>
        </p:txBody>
      </p:sp>
      <p:pic>
        <p:nvPicPr>
          <p:cNvPr id="254" name="image65.png" descr="image65.png"/>
          <p:cNvPicPr>
            <a:picLocks noChangeAspect="1"/>
          </p:cNvPicPr>
          <p:nvPr/>
        </p:nvPicPr>
        <p:blipFill>
          <a:blip r:embed="rId2">
            <a:extLst/>
          </a:blip>
          <a:stretch>
            <a:fillRect/>
          </a:stretch>
        </p:blipFill>
        <p:spPr>
          <a:xfrm>
            <a:off x="4891832" y="2276872"/>
            <a:ext cx="1428751" cy="1428751"/>
          </a:xfrm>
          <a:prstGeom prst="rect">
            <a:avLst/>
          </a:prstGeom>
          <a:ln w="12700">
            <a:miter lim="400000"/>
          </a:ln>
        </p:spPr>
      </p:pic>
      <p:pic>
        <p:nvPicPr>
          <p:cNvPr id="255" name="image63.png" descr="image63.png"/>
          <p:cNvPicPr>
            <a:picLocks noChangeAspect="1"/>
          </p:cNvPicPr>
          <p:nvPr/>
        </p:nvPicPr>
        <p:blipFill>
          <a:blip r:embed="rId3">
            <a:extLst/>
          </a:blip>
          <a:stretch>
            <a:fillRect/>
          </a:stretch>
        </p:blipFill>
        <p:spPr>
          <a:xfrm>
            <a:off x="2483767" y="2276872"/>
            <a:ext cx="1428751" cy="1428751"/>
          </a:xfrm>
          <a:prstGeom prst="rect">
            <a:avLst/>
          </a:prstGeom>
          <a:ln w="12700">
            <a:miter lim="400000"/>
          </a:ln>
        </p:spPr>
      </p:pic>
      <p:sp>
        <p:nvSpPr>
          <p:cNvPr id="256" name="Subtractive color"/>
          <p:cNvSpPr/>
          <p:nvPr/>
        </p:nvSpPr>
        <p:spPr>
          <a:xfrm>
            <a:off x="2483767" y="3789040"/>
            <a:ext cx="1428751" cy="650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lstStyle>
          <a:p>
            <a:r>
              <a:t>Subtractive color</a:t>
            </a:r>
          </a:p>
        </p:txBody>
      </p:sp>
      <p:sp>
        <p:nvSpPr>
          <p:cNvPr id="257" name="Additve color"/>
          <p:cNvSpPr/>
          <p:nvPr/>
        </p:nvSpPr>
        <p:spPr>
          <a:xfrm>
            <a:off x="4932040" y="3789040"/>
            <a:ext cx="142875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lstStyle>
          <a:p>
            <a:r>
              <a:t>Additve color</a:t>
            </a:r>
          </a:p>
        </p:txBody>
      </p:sp>
    </p:spTree>
    <p:extLst>
      <p:ext uri="{BB962C8B-B14F-4D97-AF65-F5344CB8AC3E}">
        <p14:creationId xmlns:p14="http://schemas.microsoft.com/office/powerpoint/2010/main" val="37340489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ourse schedule: chapter 2"/>
          <p:cNvSpPr txBox="1"/>
          <p:nvPr/>
        </p:nvSpPr>
        <p:spPr>
          <a:xfrm>
            <a:off x="457200" y="628174"/>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600">
                <a:solidFill>
                  <a:srgbClr val="FFC000"/>
                </a:solidFill>
              </a:defRPr>
            </a:lvl1pPr>
          </a:lstStyle>
          <a:p>
            <a:r>
              <a:t>Course schedule: chapter 2</a:t>
            </a:r>
          </a:p>
        </p:txBody>
      </p:sp>
      <p:sp>
        <p:nvSpPr>
          <p:cNvPr id="318" name="Binary image and morphology…"/>
          <p:cNvSpPr txBox="1"/>
          <p:nvPr/>
        </p:nvSpPr>
        <p:spPr>
          <a:xfrm>
            <a:off x="457200" y="1600200"/>
            <a:ext cx="8229600" cy="4409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Binary image and morphology</a:t>
            </a:r>
          </a:p>
          <a:p>
            <a:pPr marL="742950" lvl="1" indent="-285750">
              <a:spcBef>
                <a:spcPts val="500"/>
              </a:spcBef>
              <a:buSzPct val="100000"/>
              <a:buChar char="–"/>
              <a:defRPr sz="2400"/>
            </a:pPr>
            <a:r>
              <a:t>Binary image</a:t>
            </a:r>
            <a:endParaRPr sz="2000"/>
          </a:p>
          <a:p>
            <a:pPr marL="742950" lvl="1" indent="-285750">
              <a:spcBef>
                <a:spcPts val="500"/>
              </a:spcBef>
              <a:buSzPct val="100000"/>
              <a:buChar char="–"/>
              <a:defRPr sz="2400"/>
            </a:pPr>
            <a:r>
              <a:t>How to obtain a binary image: binarization</a:t>
            </a:r>
            <a:endParaRPr sz="2000"/>
          </a:p>
          <a:p>
            <a:pPr marL="742950" lvl="1" indent="-285750">
              <a:spcBef>
                <a:spcPts val="500"/>
              </a:spcBef>
              <a:buSzPct val="100000"/>
              <a:buChar char="–"/>
              <a:defRPr sz="2400"/>
            </a:pPr>
            <a:r>
              <a:t>Image morphological operation</a:t>
            </a:r>
          </a:p>
          <a:p>
            <a:pPr marL="1200150" lvl="2" indent="-285750">
              <a:spcBef>
                <a:spcPts val="500"/>
              </a:spcBef>
              <a:buSzPct val="100000"/>
              <a:buChar char="–"/>
              <a:defRPr sz="2400"/>
            </a:pPr>
            <a:r>
              <a:t>Definition of ‘set’</a:t>
            </a:r>
          </a:p>
          <a:p>
            <a:pPr marL="1200150" lvl="2" indent="-285750">
              <a:spcBef>
                <a:spcPts val="500"/>
              </a:spcBef>
              <a:buSzPct val="100000"/>
              <a:buChar char="–"/>
              <a:defRPr sz="2400"/>
            </a:pPr>
            <a:r>
              <a:t>Erosion</a:t>
            </a:r>
          </a:p>
          <a:p>
            <a:pPr marL="1200150" lvl="2" indent="-285750">
              <a:spcBef>
                <a:spcPts val="500"/>
              </a:spcBef>
              <a:buSzPct val="100000"/>
              <a:buChar char="–"/>
              <a:defRPr sz="2400"/>
            </a:pPr>
            <a:r>
              <a:t>Dilation</a:t>
            </a:r>
          </a:p>
          <a:p>
            <a:pPr marL="1200150" lvl="2" indent="-285750">
              <a:spcBef>
                <a:spcPts val="500"/>
              </a:spcBef>
              <a:buSzPct val="100000"/>
              <a:buChar char="–"/>
              <a:defRPr sz="2400"/>
            </a:pPr>
            <a:r>
              <a:t>‘Open’ operation</a:t>
            </a:r>
          </a:p>
          <a:p>
            <a:pPr marL="1200150" lvl="2" indent="-285750">
              <a:spcBef>
                <a:spcPts val="500"/>
              </a:spcBef>
              <a:buSzPct val="100000"/>
              <a:buChar char="–"/>
              <a:defRPr sz="2400"/>
            </a:pPr>
            <a:r>
              <a:t>‘Close’ operation</a:t>
            </a:r>
          </a:p>
          <a:p>
            <a:pPr marL="1200150" lvl="2" indent="-285750">
              <a:spcBef>
                <a:spcPts val="500"/>
              </a:spcBef>
              <a:buSzPct val="100000"/>
              <a:buChar char="–"/>
              <a:defRPr sz="2400"/>
            </a:pPr>
            <a:r>
              <a:t>Hit-or-miss transform</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Difference between RGB and CMY"/>
          <p:cNvSpPr txBox="1">
            <a:spLocks noGrp="1"/>
          </p:cNvSpPr>
          <p:nvPr>
            <p:ph type="title"/>
          </p:nvPr>
        </p:nvSpPr>
        <p:spPr>
          <a:prstGeom prst="rect">
            <a:avLst/>
          </a:prstGeom>
        </p:spPr>
        <p:txBody>
          <a:bodyPr/>
          <a:lstStyle/>
          <a:p>
            <a:pPr>
              <a:defRPr sz="3600">
                <a:solidFill>
                  <a:srgbClr val="FFC000"/>
                </a:solidFill>
              </a:defRPr>
            </a:pPr>
            <a:r>
              <a:t>Difference between RGB and CMY</a:t>
            </a:r>
          </a:p>
        </p:txBody>
      </p:sp>
      <p:graphicFrame>
        <p:nvGraphicFramePr>
          <p:cNvPr id="260" name="表格"/>
          <p:cNvGraphicFramePr/>
          <p:nvPr/>
        </p:nvGraphicFramePr>
        <p:xfrm>
          <a:off x="107505" y="1350640"/>
          <a:ext cx="8928991" cy="3318568"/>
        </p:xfrm>
        <a:graphic>
          <a:graphicData uri="http://schemas.openxmlformats.org/drawingml/2006/table">
            <a:tbl>
              <a:tblPr firstRow="1" firstCol="1" bandRow="1"/>
              <a:tblGrid>
                <a:gridCol w="2122464">
                  <a:extLst>
                    <a:ext uri="{9D8B030D-6E8A-4147-A177-3AD203B41FA5}">
                      <a16:colId xmlns="" xmlns:a16="http://schemas.microsoft.com/office/drawing/2014/main" val="20000"/>
                    </a:ext>
                  </a:extLst>
                </a:gridCol>
                <a:gridCol w="3062111">
                  <a:extLst>
                    <a:ext uri="{9D8B030D-6E8A-4147-A177-3AD203B41FA5}">
                      <a16:colId xmlns="" xmlns:a16="http://schemas.microsoft.com/office/drawing/2014/main" val="20001"/>
                    </a:ext>
                  </a:extLst>
                </a:gridCol>
                <a:gridCol w="3744416">
                  <a:extLst>
                    <a:ext uri="{9D8B030D-6E8A-4147-A177-3AD203B41FA5}">
                      <a16:colId xmlns="" xmlns:a16="http://schemas.microsoft.com/office/drawing/2014/main" val="20002"/>
                    </a:ext>
                  </a:extLst>
                </a:gridCol>
              </a:tblGrid>
              <a:tr h="576064">
                <a:tc>
                  <a:txBody>
                    <a:bodyPr/>
                    <a:lstStyle/>
                    <a:p>
                      <a:pPr algn="just">
                        <a:defRPr sz="1800" b="0">
                          <a:solidFill>
                            <a:srgbClr val="000000"/>
                          </a:solidFill>
                        </a:defRPr>
                      </a:pPr>
                      <a:r>
                        <a:rPr sz="1600" b="1">
                          <a:solidFill>
                            <a:srgbClr val="FFFFFF"/>
                          </a:solidFill>
                          <a:sym typeface="Helvetica"/>
                        </a:rPr>
                        <a:t> </a:t>
                      </a:r>
                    </a:p>
                  </a:txBody>
                  <a:tcPr marL="0" marR="0" marT="0" marB="0" horzOverflow="overflow"/>
                </a:tc>
                <a:tc>
                  <a:txBody>
                    <a:bodyPr/>
                    <a:lstStyle/>
                    <a:p>
                      <a:pPr algn="just">
                        <a:defRPr sz="1800" b="0">
                          <a:solidFill>
                            <a:srgbClr val="000000"/>
                          </a:solidFill>
                        </a:defRPr>
                      </a:pPr>
                      <a:r>
                        <a:rPr sz="1600" b="1">
                          <a:solidFill>
                            <a:srgbClr val="FFFFFF"/>
                          </a:solidFill>
                          <a:sym typeface="Helvetica"/>
                        </a:rPr>
                        <a:t>RGB</a:t>
                      </a:r>
                    </a:p>
                  </a:txBody>
                  <a:tcPr marL="0" marR="0" marT="0" marB="0" horzOverflow="overflow"/>
                </a:tc>
                <a:tc>
                  <a:txBody>
                    <a:bodyPr/>
                    <a:lstStyle/>
                    <a:p>
                      <a:pPr algn="just">
                        <a:defRPr sz="1800" b="0">
                          <a:solidFill>
                            <a:srgbClr val="000000"/>
                          </a:solidFill>
                        </a:defRPr>
                      </a:pPr>
                      <a:r>
                        <a:rPr sz="1600" b="1">
                          <a:solidFill>
                            <a:srgbClr val="FFFFFF"/>
                          </a:solidFill>
                          <a:sym typeface="Helvetica"/>
                        </a:rPr>
                        <a:t>CMY</a:t>
                      </a:r>
                    </a:p>
                  </a:txBody>
                  <a:tcPr marL="0" marR="0" marT="0" marB="0" horzOverflow="overflow"/>
                </a:tc>
                <a:extLst>
                  <a:ext uri="{0D108BD9-81ED-4DB2-BD59-A6C34878D82A}">
                    <a16:rowId xmlns="" xmlns:a16="http://schemas.microsoft.com/office/drawing/2014/main" val="10000"/>
                  </a:ext>
                </a:extLst>
              </a:tr>
              <a:tr h="279052">
                <a:tc>
                  <a:txBody>
                    <a:bodyPr/>
                    <a:lstStyle/>
                    <a:p>
                      <a:pPr algn="just">
                        <a:defRPr sz="1800" b="0">
                          <a:solidFill>
                            <a:srgbClr val="000000"/>
                          </a:solidFill>
                        </a:defRPr>
                      </a:pPr>
                      <a:r>
                        <a:rPr sz="1600" b="1">
                          <a:solidFill>
                            <a:srgbClr val="FFFFFF"/>
                          </a:solidFill>
                          <a:sym typeface="Helvetica"/>
                        </a:rPr>
                        <a:t>Primary color</a:t>
                      </a:r>
                    </a:p>
                  </a:txBody>
                  <a:tcPr marL="0" marR="0" marT="0" marB="0" horzOverflow="overflow">
                    <a:lnR w="12700">
                      <a:solidFill>
                        <a:srgbClr val="FFFFFF"/>
                      </a:solidFill>
                    </a:lnR>
                  </a:tcPr>
                </a:tc>
                <a:tc>
                  <a:txBody>
                    <a:bodyPr/>
                    <a:lstStyle/>
                    <a:p>
                      <a:pPr algn="just">
                        <a:defRPr sz="1800"/>
                      </a:pPr>
                      <a:r>
                        <a:rPr sz="1600"/>
                        <a:t> R, G, B</a:t>
                      </a:r>
                    </a:p>
                  </a:txBody>
                  <a:tcPr marL="0" marR="0" marT="0" marB="0" horzOverflow="overflow">
                    <a:lnL w="12700">
                      <a:solidFill>
                        <a:srgbClr val="FFFFFF"/>
                      </a:solidFill>
                    </a:lnL>
                  </a:tcPr>
                </a:tc>
                <a:tc>
                  <a:txBody>
                    <a:bodyPr/>
                    <a:lstStyle/>
                    <a:p>
                      <a:pPr algn="just">
                        <a:defRPr sz="1800"/>
                      </a:pPr>
                      <a:r>
                        <a:rPr sz="1600"/>
                        <a:t> C, M, Y</a:t>
                      </a:r>
                    </a:p>
                  </a:txBody>
                  <a:tcPr marL="0" marR="0" marT="0" marB="0" horzOverflow="overflow"/>
                </a:tc>
                <a:extLst>
                  <a:ext uri="{0D108BD9-81ED-4DB2-BD59-A6C34878D82A}">
                    <a16:rowId xmlns="" xmlns:a16="http://schemas.microsoft.com/office/drawing/2014/main" val="10001"/>
                  </a:ext>
                </a:extLst>
              </a:tr>
              <a:tr h="965200">
                <a:tc>
                  <a:txBody>
                    <a:bodyPr/>
                    <a:lstStyle/>
                    <a:p>
                      <a:pPr algn="just">
                        <a:defRPr sz="1800" b="0">
                          <a:solidFill>
                            <a:srgbClr val="000000"/>
                          </a:solidFill>
                        </a:defRPr>
                      </a:pPr>
                      <a:r>
                        <a:rPr sz="1600" b="1">
                          <a:solidFill>
                            <a:srgbClr val="FFFFFF"/>
                          </a:solidFill>
                          <a:sym typeface="Helvetica"/>
                        </a:rPr>
                        <a:t>Rule</a:t>
                      </a:r>
                    </a:p>
                  </a:txBody>
                  <a:tcPr marL="0" marR="0" marT="0" marB="0" horzOverflow="overflow">
                    <a:lnR w="12700">
                      <a:solidFill>
                        <a:srgbClr val="FFFFFF"/>
                      </a:solidFill>
                    </a:lnR>
                  </a:tcPr>
                </a:tc>
                <a:tc>
                  <a:txBody>
                    <a:bodyPr/>
                    <a:lstStyle/>
                    <a:p>
                      <a:pPr algn="just">
                        <a:defRPr sz="1600"/>
                      </a:pPr>
                      <a:r>
                        <a:t> R+G=Y</a:t>
                      </a:r>
                    </a:p>
                    <a:p>
                      <a:pPr algn="just">
                        <a:defRPr sz="1600">
                          <a:latin typeface="Calibri"/>
                          <a:ea typeface="Calibri"/>
                          <a:cs typeface="Calibri"/>
                          <a:sym typeface="Calibri"/>
                        </a:defRPr>
                      </a:pPr>
                      <a:r>
                        <a:t>R+B=M</a:t>
                      </a:r>
                    </a:p>
                    <a:p>
                      <a:pPr algn="just">
                        <a:defRPr sz="1600">
                          <a:latin typeface="Calibri"/>
                          <a:ea typeface="Calibri"/>
                          <a:cs typeface="Calibri"/>
                          <a:sym typeface="Calibri"/>
                        </a:defRPr>
                      </a:pPr>
                      <a:r>
                        <a:t>G+B=C</a:t>
                      </a:r>
                    </a:p>
                    <a:p>
                      <a:pPr algn="just">
                        <a:defRPr sz="1600">
                          <a:latin typeface="Calibri"/>
                          <a:ea typeface="Calibri"/>
                          <a:cs typeface="Calibri"/>
                          <a:sym typeface="Calibri"/>
                        </a:defRPr>
                      </a:pPr>
                      <a:r>
                        <a:t>R+G+B=W</a:t>
                      </a:r>
                    </a:p>
                  </a:txBody>
                  <a:tcPr marL="0" marR="0" marT="0" marB="0" horzOverflow="overflow">
                    <a:lnL w="12700">
                      <a:solidFill>
                        <a:srgbClr val="FFFFFF"/>
                      </a:solidFill>
                    </a:lnL>
                  </a:tcPr>
                </a:tc>
                <a:tc>
                  <a:txBody>
                    <a:bodyPr/>
                    <a:lstStyle/>
                    <a:p>
                      <a:pPr algn="just">
                        <a:defRPr sz="1600"/>
                      </a:pPr>
                      <a:r>
                        <a:t> Y+M=R</a:t>
                      </a:r>
                    </a:p>
                    <a:p>
                      <a:pPr algn="just">
                        <a:defRPr sz="1600">
                          <a:latin typeface="Calibri"/>
                          <a:ea typeface="Calibri"/>
                          <a:cs typeface="Calibri"/>
                          <a:sym typeface="Calibri"/>
                        </a:defRPr>
                      </a:pPr>
                      <a:r>
                        <a:t>C+Y=G</a:t>
                      </a:r>
                    </a:p>
                    <a:p>
                      <a:pPr algn="just">
                        <a:defRPr sz="1600">
                          <a:latin typeface="Calibri"/>
                          <a:ea typeface="Calibri"/>
                          <a:cs typeface="Calibri"/>
                          <a:sym typeface="Calibri"/>
                        </a:defRPr>
                      </a:pPr>
                      <a:r>
                        <a:t>C+M=B</a:t>
                      </a:r>
                    </a:p>
                    <a:p>
                      <a:pPr algn="just">
                        <a:defRPr sz="1600">
                          <a:latin typeface="Calibri"/>
                          <a:ea typeface="Calibri"/>
                          <a:cs typeface="Calibri"/>
                          <a:sym typeface="Calibri"/>
                        </a:defRPr>
                      </a:pPr>
                      <a:r>
                        <a:t>C+M+Y=K</a:t>
                      </a:r>
                    </a:p>
                  </a:txBody>
                  <a:tcPr marL="0" marR="0" marT="0" marB="0" horzOverflow="overflow"/>
                </a:tc>
                <a:extLst>
                  <a:ext uri="{0D108BD9-81ED-4DB2-BD59-A6C34878D82A}">
                    <a16:rowId xmlns="" xmlns:a16="http://schemas.microsoft.com/office/drawing/2014/main" val="10002"/>
                  </a:ext>
                </a:extLst>
              </a:tr>
              <a:tr h="482600">
                <a:tc>
                  <a:txBody>
                    <a:bodyPr/>
                    <a:lstStyle/>
                    <a:p>
                      <a:pPr algn="just">
                        <a:defRPr sz="1800" b="0">
                          <a:solidFill>
                            <a:srgbClr val="000000"/>
                          </a:solidFill>
                        </a:defRPr>
                      </a:pPr>
                      <a:r>
                        <a:rPr sz="1600" b="1">
                          <a:solidFill>
                            <a:srgbClr val="FFFFFF"/>
                          </a:solidFill>
                          <a:sym typeface="Helvetica"/>
                        </a:rPr>
                        <a:t>Mechanism</a:t>
                      </a:r>
                    </a:p>
                  </a:txBody>
                  <a:tcPr marL="0" marR="0" marT="0" marB="0" horzOverflow="overflow">
                    <a:lnR w="12700">
                      <a:solidFill>
                        <a:srgbClr val="FFFFFF"/>
                      </a:solidFill>
                    </a:lnR>
                  </a:tcPr>
                </a:tc>
                <a:tc>
                  <a:txBody>
                    <a:bodyPr/>
                    <a:lstStyle/>
                    <a:p>
                      <a:pPr algn="just">
                        <a:defRPr sz="1800"/>
                      </a:pPr>
                      <a:r>
                        <a:rPr sz="1600"/>
                        <a:t>Color + light, energy increases.</a:t>
                      </a:r>
                    </a:p>
                  </a:txBody>
                  <a:tcPr marL="0" marR="0" marT="0" marB="0" horzOverflow="overflow">
                    <a:lnL w="12700">
                      <a:solidFill>
                        <a:srgbClr val="FFFFFF"/>
                      </a:solidFill>
                    </a:lnL>
                  </a:tcPr>
                </a:tc>
                <a:tc>
                  <a:txBody>
                    <a:bodyPr/>
                    <a:lstStyle/>
                    <a:p>
                      <a:pPr algn="just">
                        <a:defRPr sz="1800"/>
                      </a:pPr>
                      <a:r>
                        <a:rPr sz="1600"/>
                        <a:t>Light-Pigment mixture, energy decreases.</a:t>
                      </a:r>
                    </a:p>
                  </a:txBody>
                  <a:tcPr marL="0" marR="0" marT="0" marB="0" horzOverflow="overflow"/>
                </a:tc>
                <a:extLst>
                  <a:ext uri="{0D108BD9-81ED-4DB2-BD59-A6C34878D82A}">
                    <a16:rowId xmlns="" xmlns:a16="http://schemas.microsoft.com/office/drawing/2014/main" val="10003"/>
                  </a:ext>
                </a:extLst>
              </a:tr>
              <a:tr h="279052">
                <a:tc>
                  <a:txBody>
                    <a:bodyPr/>
                    <a:lstStyle/>
                    <a:p>
                      <a:pPr algn="just">
                        <a:defRPr sz="1800" b="0">
                          <a:solidFill>
                            <a:srgbClr val="000000"/>
                          </a:solidFill>
                        </a:defRPr>
                      </a:pPr>
                      <a:r>
                        <a:rPr sz="1600" b="1">
                          <a:solidFill>
                            <a:srgbClr val="FFFFFF"/>
                          </a:solidFill>
                          <a:sym typeface="Helvetica"/>
                        </a:rPr>
                        <a:t> Effect</a:t>
                      </a:r>
                    </a:p>
                  </a:txBody>
                  <a:tcPr marL="0" marR="0" marT="0" marB="0" horzOverflow="overflow">
                    <a:lnR w="12700">
                      <a:solidFill>
                        <a:srgbClr val="FFFFFF"/>
                      </a:solidFill>
                    </a:lnR>
                  </a:tcPr>
                </a:tc>
                <a:tc>
                  <a:txBody>
                    <a:bodyPr/>
                    <a:lstStyle/>
                    <a:p>
                      <a:pPr algn="just">
                        <a:defRPr sz="1800"/>
                      </a:pPr>
                      <a:r>
                        <a:rPr sz="1600"/>
                        <a:t> Lightness increases</a:t>
                      </a:r>
                    </a:p>
                  </a:txBody>
                  <a:tcPr marL="0" marR="0" marT="0" marB="0" horzOverflow="overflow">
                    <a:lnL w="12700">
                      <a:solidFill>
                        <a:srgbClr val="FFFFFF"/>
                      </a:solidFill>
                    </a:lnL>
                  </a:tcPr>
                </a:tc>
                <a:tc>
                  <a:txBody>
                    <a:bodyPr/>
                    <a:lstStyle/>
                    <a:p>
                      <a:pPr algn="just">
                        <a:defRPr sz="1800"/>
                      </a:pPr>
                      <a:r>
                        <a:rPr sz="1600"/>
                        <a:t>Lightness decreases </a:t>
                      </a:r>
                    </a:p>
                  </a:txBody>
                  <a:tcPr marL="0" marR="0" marT="0" marB="0" horzOverflow="overflow"/>
                </a:tc>
                <a:extLst>
                  <a:ext uri="{0D108BD9-81ED-4DB2-BD59-A6C34878D82A}">
                    <a16:rowId xmlns="" xmlns:a16="http://schemas.microsoft.com/office/drawing/2014/main" val="10004"/>
                  </a:ext>
                </a:extLst>
              </a:tr>
              <a:tr h="482600">
                <a:tc>
                  <a:txBody>
                    <a:bodyPr/>
                    <a:lstStyle/>
                    <a:p>
                      <a:pPr algn="just">
                        <a:defRPr sz="1800" b="0">
                          <a:solidFill>
                            <a:srgbClr val="000000"/>
                          </a:solidFill>
                        </a:defRPr>
                      </a:pPr>
                      <a:r>
                        <a:rPr sz="1600" b="1">
                          <a:solidFill>
                            <a:srgbClr val="FFFFFF"/>
                          </a:solidFill>
                          <a:sym typeface="Helvetica"/>
                        </a:rPr>
                        <a:t>Complementary relation</a:t>
                      </a:r>
                    </a:p>
                  </a:txBody>
                  <a:tcPr marL="0" marR="0" marT="0" marB="0" horzOverflow="overflow">
                    <a:lnR w="12700">
                      <a:solidFill>
                        <a:srgbClr val="FFFFFF"/>
                      </a:solidFill>
                    </a:lnR>
                  </a:tcPr>
                </a:tc>
                <a:tc>
                  <a:txBody>
                    <a:bodyPr/>
                    <a:lstStyle/>
                    <a:p>
                      <a:pPr algn="just">
                        <a:defRPr sz="1800"/>
                      </a:pPr>
                      <a:r>
                        <a:rPr sz="1600"/>
                        <a:t> Additive color</a:t>
                      </a:r>
                    </a:p>
                  </a:txBody>
                  <a:tcPr marL="0" marR="0" marT="0" marB="0" horzOverflow="overflow">
                    <a:lnL w="12700">
                      <a:solidFill>
                        <a:srgbClr val="FFFFFF"/>
                      </a:solidFill>
                    </a:lnL>
                  </a:tcPr>
                </a:tc>
                <a:tc>
                  <a:txBody>
                    <a:bodyPr/>
                    <a:lstStyle/>
                    <a:p>
                      <a:pPr algn="just">
                        <a:defRPr sz="1800"/>
                      </a:pPr>
                      <a:r>
                        <a:rPr sz="1600"/>
                        <a:t> Subtractive color</a:t>
                      </a:r>
                    </a:p>
                  </a:txBody>
                  <a:tcPr marL="0" marR="0" marT="0" marB="0" horzOverflow="overflow"/>
                </a:tc>
                <a:extLst>
                  <a:ext uri="{0D108BD9-81ED-4DB2-BD59-A6C34878D82A}">
                    <a16:rowId xmlns="" xmlns:a16="http://schemas.microsoft.com/office/drawing/2014/main" val="10005"/>
                  </a:ext>
                </a:extLst>
              </a:tr>
              <a:tr h="241300">
                <a:tc>
                  <a:txBody>
                    <a:bodyPr/>
                    <a:lstStyle/>
                    <a:p>
                      <a:pPr algn="just">
                        <a:defRPr sz="1800" b="0">
                          <a:solidFill>
                            <a:srgbClr val="000000"/>
                          </a:solidFill>
                        </a:defRPr>
                      </a:pPr>
                      <a:r>
                        <a:rPr sz="1600" b="1">
                          <a:solidFill>
                            <a:srgbClr val="FFFFFF"/>
                          </a:solidFill>
                          <a:sym typeface="Helvetica"/>
                        </a:rPr>
                        <a:t>Application</a:t>
                      </a:r>
                    </a:p>
                  </a:txBody>
                  <a:tcPr marL="0" marR="0" marT="0" marB="0" horzOverflow="overflow">
                    <a:lnR w="12700">
                      <a:solidFill>
                        <a:srgbClr val="FFFFFF"/>
                      </a:solidFill>
                    </a:lnR>
                  </a:tcPr>
                </a:tc>
                <a:tc>
                  <a:txBody>
                    <a:bodyPr/>
                    <a:lstStyle/>
                    <a:p>
                      <a:pPr algn="just">
                        <a:defRPr sz="1800"/>
                      </a:pPr>
                      <a:r>
                        <a:rPr sz="1600"/>
                        <a:t> Color movies, TV, etc.</a:t>
                      </a:r>
                    </a:p>
                  </a:txBody>
                  <a:tcPr marL="0" marR="0" marT="0" marB="0" horzOverflow="overflow">
                    <a:lnL w="12700">
                      <a:solidFill>
                        <a:srgbClr val="FFFFFF"/>
                      </a:solidFill>
                    </a:lnL>
                  </a:tcPr>
                </a:tc>
                <a:tc>
                  <a:txBody>
                    <a:bodyPr/>
                    <a:lstStyle/>
                    <a:p>
                      <a:pPr algn="just">
                        <a:defRPr sz="1800"/>
                      </a:pPr>
                      <a:r>
                        <a:rPr sz="1600"/>
                        <a:t>Painting, Photography, printing, etc. </a:t>
                      </a:r>
                    </a:p>
                  </a:txBody>
                  <a:tcPr marL="0" marR="0" marT="0" marB="0" horzOverflow="overflow"/>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61033154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HSV color model"/>
          <p:cNvSpPr txBox="1">
            <a:spLocks noGrp="1"/>
          </p:cNvSpPr>
          <p:nvPr>
            <p:ph type="title"/>
          </p:nvPr>
        </p:nvSpPr>
        <p:spPr>
          <a:prstGeom prst="rect">
            <a:avLst/>
          </a:prstGeom>
        </p:spPr>
        <p:txBody>
          <a:bodyPr/>
          <a:lstStyle>
            <a:lvl1pPr>
              <a:defRPr sz="3600"/>
            </a:lvl1pPr>
          </a:lstStyle>
          <a:p>
            <a:r>
              <a:t> HSV color model</a:t>
            </a:r>
          </a:p>
        </p:txBody>
      </p:sp>
      <p:sp>
        <p:nvSpPr>
          <p:cNvPr id="265" name="HIS/HSV color space is defined based on human visual system.…"/>
          <p:cNvSpPr txBox="1">
            <a:spLocks noGrp="1"/>
          </p:cNvSpPr>
          <p:nvPr>
            <p:ph type="body" idx="1"/>
          </p:nvPr>
        </p:nvSpPr>
        <p:spPr>
          <a:xfrm>
            <a:off x="-1" y="1938510"/>
            <a:ext cx="6275390" cy="4658842"/>
          </a:xfrm>
          <a:prstGeom prst="rect">
            <a:avLst/>
          </a:prstGeom>
        </p:spPr>
        <p:txBody>
          <a:bodyPr/>
          <a:lstStyle/>
          <a:p>
            <a:pPr>
              <a:lnSpc>
                <a:spcPct val="80000"/>
              </a:lnSpc>
              <a:defRPr sz="2400"/>
            </a:pPr>
            <a:r>
              <a:t>HIS/HSV color space is defined based on human visual system. </a:t>
            </a:r>
          </a:p>
          <a:p>
            <a:pPr marL="731519" lvl="1" indent="-274319">
              <a:lnSpc>
                <a:spcPct val="80000"/>
              </a:lnSpc>
              <a:spcBef>
                <a:spcPts val="500"/>
              </a:spcBef>
              <a:buClr>
                <a:srgbClr val="60B5CC"/>
              </a:buClr>
              <a:defRPr sz="2400"/>
            </a:pPr>
            <a:r>
              <a:t>Hue, Saturation, Intensity/Value</a:t>
            </a:r>
          </a:p>
          <a:p>
            <a:pPr>
              <a:lnSpc>
                <a:spcPct val="80000"/>
              </a:lnSpc>
              <a:defRPr sz="2400"/>
            </a:pPr>
            <a:r>
              <a:t>HIS can be depicted as a cone</a:t>
            </a:r>
          </a:p>
          <a:p>
            <a:pPr marL="731519" lvl="1" indent="-274319">
              <a:lnSpc>
                <a:spcPct val="80000"/>
              </a:lnSpc>
              <a:spcBef>
                <a:spcPts val="500"/>
              </a:spcBef>
              <a:buClr>
                <a:srgbClr val="60B5CC"/>
              </a:buClr>
              <a:defRPr sz="2400"/>
            </a:pPr>
            <a:r>
              <a:t>Top surface of cone: V=1, which includes R=1, G=1, B=1. </a:t>
            </a:r>
            <a:endParaRPr sz="2800"/>
          </a:p>
          <a:p>
            <a:pPr marL="731519" lvl="1" indent="-274319">
              <a:lnSpc>
                <a:spcPct val="80000"/>
              </a:lnSpc>
              <a:spcBef>
                <a:spcPts val="500"/>
              </a:spcBef>
              <a:buClr>
                <a:srgbClr val="60B5CC"/>
              </a:buClr>
              <a:defRPr sz="2400"/>
            </a:pPr>
            <a:r>
              <a:t>Hue: around the axis: RED-&gt; 0</a:t>
            </a:r>
            <a:r>
              <a:rPr baseline="30000"/>
              <a:t>o </a:t>
            </a:r>
            <a:r>
              <a:t>, GREEN-&gt; 120</a:t>
            </a:r>
            <a:r>
              <a:rPr baseline="30000"/>
              <a:t>o</a:t>
            </a:r>
            <a:r>
              <a:t> , BLUE-&gt; 240</a:t>
            </a:r>
            <a:r>
              <a:rPr baseline="30000"/>
              <a:t>o</a:t>
            </a:r>
          </a:p>
          <a:p>
            <a:pPr marL="731519" lvl="1" indent="-274319">
              <a:lnSpc>
                <a:spcPct val="80000"/>
              </a:lnSpc>
              <a:spcBef>
                <a:spcPts val="500"/>
              </a:spcBef>
              <a:buClr>
                <a:srgbClr val="60B5CC"/>
              </a:buClr>
              <a:defRPr sz="2400"/>
            </a:pPr>
            <a:r>
              <a:t>Saturation: along the radial direction.</a:t>
            </a:r>
          </a:p>
          <a:p>
            <a:pPr>
              <a:lnSpc>
                <a:spcPct val="80000"/>
              </a:lnSpc>
              <a:defRPr sz="2400"/>
            </a:pPr>
            <a:r>
              <a:t>Bottom point of cone: V=0</a:t>
            </a:r>
            <a:r>
              <a:rPr>
                <a:latin typeface="+mj-lt"/>
                <a:ea typeface="+mj-ea"/>
                <a:cs typeface="+mj-cs"/>
                <a:sym typeface="Helvetica"/>
              </a:rPr>
              <a:t>，</a:t>
            </a:r>
            <a:r>
              <a:t>H =null, S=null, for darkness.</a:t>
            </a:r>
          </a:p>
          <a:p>
            <a:pPr>
              <a:lnSpc>
                <a:spcPct val="80000"/>
              </a:lnSpc>
              <a:defRPr sz="2400"/>
            </a:pPr>
            <a:r>
              <a:t>Center of the top surface: S=0, V=1, H=null, for brightness.</a:t>
            </a:r>
          </a:p>
        </p:txBody>
      </p:sp>
      <p:pic>
        <p:nvPicPr>
          <p:cNvPr id="266" name="image67.pdf" descr="image67.pdf"/>
          <p:cNvPicPr>
            <a:picLocks noChangeAspect="1"/>
          </p:cNvPicPr>
          <p:nvPr/>
        </p:nvPicPr>
        <p:blipFill>
          <a:blip r:embed="rId3">
            <a:extLst/>
          </a:blip>
          <a:stretch>
            <a:fillRect/>
          </a:stretch>
        </p:blipFill>
        <p:spPr>
          <a:xfrm>
            <a:off x="5796136" y="1573290"/>
            <a:ext cx="3159077" cy="2466976"/>
          </a:xfrm>
          <a:prstGeom prst="rect">
            <a:avLst/>
          </a:prstGeom>
          <a:ln w="12700">
            <a:miter lim="400000"/>
          </a:ln>
        </p:spPr>
      </p:pic>
      <p:pic>
        <p:nvPicPr>
          <p:cNvPr id="267" name="image68.jpeg" descr="image68.jpeg"/>
          <p:cNvPicPr>
            <a:picLocks noChangeAspect="1"/>
          </p:cNvPicPr>
          <p:nvPr/>
        </p:nvPicPr>
        <p:blipFill>
          <a:blip r:embed="rId4">
            <a:extLst/>
          </a:blip>
          <a:stretch>
            <a:fillRect/>
          </a:stretch>
        </p:blipFill>
        <p:spPr>
          <a:xfrm>
            <a:off x="6357937" y="4074367"/>
            <a:ext cx="2381251" cy="2667001"/>
          </a:xfrm>
          <a:prstGeom prst="rect">
            <a:avLst/>
          </a:prstGeom>
          <a:ln w="12700">
            <a:miter lim="400000"/>
          </a:ln>
        </p:spPr>
      </p:pic>
    </p:spTree>
    <p:extLst>
      <p:ext uri="{BB962C8B-B14F-4D97-AF65-F5344CB8AC3E}">
        <p14:creationId xmlns:p14="http://schemas.microsoft.com/office/powerpoint/2010/main" val="357591414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Advantage of HSV color model"/>
          <p:cNvSpPr txBox="1">
            <a:spLocks noGrp="1"/>
          </p:cNvSpPr>
          <p:nvPr>
            <p:ph type="title"/>
          </p:nvPr>
        </p:nvSpPr>
        <p:spPr>
          <a:prstGeom prst="rect">
            <a:avLst/>
          </a:prstGeom>
        </p:spPr>
        <p:txBody>
          <a:bodyPr/>
          <a:lstStyle>
            <a:lvl1pPr>
              <a:defRPr sz="3600">
                <a:solidFill>
                  <a:srgbClr val="FFC000"/>
                </a:solidFill>
              </a:defRPr>
            </a:lvl1pPr>
          </a:lstStyle>
          <a:p>
            <a:r>
              <a:t>Advantage of HSV color model</a:t>
            </a:r>
          </a:p>
        </p:txBody>
      </p:sp>
      <p:sp>
        <p:nvSpPr>
          <p:cNvPr id="272" name="Close to human color vision.…"/>
          <p:cNvSpPr txBox="1">
            <a:spLocks noGrp="1"/>
          </p:cNvSpPr>
          <p:nvPr>
            <p:ph type="body" idx="1"/>
          </p:nvPr>
        </p:nvSpPr>
        <p:spPr>
          <a:prstGeom prst="rect">
            <a:avLst/>
          </a:prstGeom>
        </p:spPr>
        <p:txBody>
          <a:bodyPr/>
          <a:lstStyle/>
          <a:p>
            <a:pPr>
              <a:defRPr sz="2000"/>
            </a:pPr>
            <a:r>
              <a:t>Close to human color vision. </a:t>
            </a:r>
          </a:p>
          <a:p>
            <a:pPr>
              <a:defRPr sz="2000"/>
            </a:pPr>
            <a:r>
              <a:t>When using RGB or CMY, if you want to change hue, you must adjust R, G, and B at the same time. But using HSV, you DON’T have to do that. Only ONE channel is adjusted. </a:t>
            </a:r>
          </a:p>
          <a:p>
            <a:pPr>
              <a:defRPr sz="2000"/>
            </a:pPr>
            <a:r>
              <a:t>HSV color model is a uniform color space, linearly distributed. The color difference perception is proportional to Euclidean distance on the HSV cone volume.</a:t>
            </a:r>
          </a:p>
        </p:txBody>
      </p:sp>
      <p:pic>
        <p:nvPicPr>
          <p:cNvPr id="273" name="image69.png" descr="image69.png"/>
          <p:cNvPicPr>
            <a:picLocks noChangeAspect="1"/>
          </p:cNvPicPr>
          <p:nvPr/>
        </p:nvPicPr>
        <p:blipFill>
          <a:blip r:embed="rId3">
            <a:extLst/>
          </a:blip>
          <a:stretch>
            <a:fillRect/>
          </a:stretch>
        </p:blipFill>
        <p:spPr>
          <a:xfrm>
            <a:off x="899591" y="4365104"/>
            <a:ext cx="2095501" cy="1571626"/>
          </a:xfrm>
          <a:prstGeom prst="rect">
            <a:avLst/>
          </a:prstGeom>
          <a:ln w="12700">
            <a:miter lim="400000"/>
          </a:ln>
        </p:spPr>
      </p:pic>
      <p:pic>
        <p:nvPicPr>
          <p:cNvPr id="274" name="image70.png" descr="image70.png"/>
          <p:cNvPicPr>
            <a:picLocks noChangeAspect="1"/>
          </p:cNvPicPr>
          <p:nvPr/>
        </p:nvPicPr>
        <p:blipFill>
          <a:blip r:embed="rId4">
            <a:extLst/>
          </a:blip>
          <a:stretch>
            <a:fillRect/>
          </a:stretch>
        </p:blipFill>
        <p:spPr>
          <a:xfrm>
            <a:off x="3524072" y="4365104"/>
            <a:ext cx="2095501" cy="1571626"/>
          </a:xfrm>
          <a:prstGeom prst="rect">
            <a:avLst/>
          </a:prstGeom>
          <a:ln w="12700">
            <a:miter lim="400000"/>
          </a:ln>
        </p:spPr>
      </p:pic>
      <p:pic>
        <p:nvPicPr>
          <p:cNvPr id="275" name="image71.png" descr="image71.png"/>
          <p:cNvPicPr>
            <a:picLocks noChangeAspect="1"/>
          </p:cNvPicPr>
          <p:nvPr/>
        </p:nvPicPr>
        <p:blipFill>
          <a:blip r:embed="rId5">
            <a:extLst/>
          </a:blip>
          <a:stretch>
            <a:fillRect/>
          </a:stretch>
        </p:blipFill>
        <p:spPr>
          <a:xfrm>
            <a:off x="6084168" y="4365104"/>
            <a:ext cx="2095501" cy="1571626"/>
          </a:xfrm>
          <a:prstGeom prst="rect">
            <a:avLst/>
          </a:prstGeom>
          <a:ln w="12700">
            <a:miter lim="400000"/>
          </a:ln>
        </p:spPr>
      </p:pic>
      <p:sp>
        <p:nvSpPr>
          <p:cNvPr id="276" name="Original image"/>
          <p:cNvSpPr/>
          <p:nvPr/>
        </p:nvSpPr>
        <p:spPr>
          <a:xfrm>
            <a:off x="899591" y="6165303"/>
            <a:ext cx="209550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lstStyle>
          <a:p>
            <a:r>
              <a:t>Original image</a:t>
            </a:r>
          </a:p>
        </p:txBody>
      </p:sp>
      <p:sp>
        <p:nvSpPr>
          <p:cNvPr id="277" name="Hue: rotate30 degree."/>
          <p:cNvSpPr/>
          <p:nvPr/>
        </p:nvSpPr>
        <p:spPr>
          <a:xfrm>
            <a:off x="3556620" y="6023028"/>
            <a:ext cx="2095501" cy="650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lstStyle>
          <a:p>
            <a:r>
              <a:t>Hue: rotate30 degree. </a:t>
            </a:r>
          </a:p>
        </p:txBody>
      </p:sp>
      <p:sp>
        <p:nvSpPr>
          <p:cNvPr id="278" name="Hue: rotate while preserving lightness unchanged."/>
          <p:cNvSpPr/>
          <p:nvPr/>
        </p:nvSpPr>
        <p:spPr>
          <a:xfrm>
            <a:off x="5724128" y="5809579"/>
            <a:ext cx="2880321" cy="92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lstStyle>
          <a:p>
            <a:r>
              <a:t>Hue: rotate while preserving lightness unchanged.</a:t>
            </a:r>
          </a:p>
        </p:txBody>
      </p:sp>
    </p:spTree>
    <p:extLst>
      <p:ext uri="{BB962C8B-B14F-4D97-AF65-F5344CB8AC3E}">
        <p14:creationId xmlns:p14="http://schemas.microsoft.com/office/powerpoint/2010/main" val="378115087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IE color model"/>
          <p:cNvSpPr txBox="1">
            <a:spLocks noGrp="1"/>
          </p:cNvSpPr>
          <p:nvPr>
            <p:ph type="title"/>
          </p:nvPr>
        </p:nvSpPr>
        <p:spPr>
          <a:prstGeom prst="rect">
            <a:avLst/>
          </a:prstGeom>
        </p:spPr>
        <p:txBody>
          <a:bodyPr/>
          <a:lstStyle/>
          <a:p>
            <a:pPr>
              <a:defRPr sz="3600"/>
            </a:pPr>
            <a:r>
              <a:t>CIE color model </a:t>
            </a:r>
          </a:p>
        </p:txBody>
      </p:sp>
      <p:sp>
        <p:nvSpPr>
          <p:cNvPr id="283" name="CIE color model…"/>
          <p:cNvSpPr txBox="1">
            <a:spLocks noGrp="1"/>
          </p:cNvSpPr>
          <p:nvPr>
            <p:ph type="body" idx="1"/>
          </p:nvPr>
        </p:nvSpPr>
        <p:spPr>
          <a:prstGeom prst="rect">
            <a:avLst/>
          </a:prstGeom>
        </p:spPr>
        <p:txBody>
          <a:bodyPr/>
          <a:lstStyle/>
          <a:p>
            <a:pPr marL="438911" indent="-320039">
              <a:lnSpc>
                <a:spcPct val="90000"/>
              </a:lnSpc>
              <a:defRPr sz="2200"/>
            </a:pPr>
            <a:r>
              <a:t>CIE color model</a:t>
            </a:r>
            <a:endParaRPr sz="2400"/>
          </a:p>
          <a:p>
            <a:pPr marL="731519" lvl="1" indent="-274319">
              <a:lnSpc>
                <a:spcPct val="90000"/>
              </a:lnSpc>
              <a:spcBef>
                <a:spcPts val="500"/>
              </a:spcBef>
              <a:buClr>
                <a:srgbClr val="60B5CC"/>
              </a:buClr>
              <a:defRPr sz="2200"/>
            </a:pPr>
            <a:r>
              <a:t>A series of color models according to the response of human eyes to RGB, which are carefully measured.</a:t>
            </a:r>
            <a:endParaRPr sz="2400"/>
          </a:p>
          <a:p>
            <a:pPr marL="438911" indent="-320039">
              <a:lnSpc>
                <a:spcPct val="90000"/>
              </a:lnSpc>
              <a:defRPr sz="2200"/>
            </a:pPr>
            <a:r>
              <a:t>Device independent</a:t>
            </a:r>
            <a:endParaRPr sz="2400"/>
          </a:p>
          <a:p>
            <a:pPr marL="731519" lvl="1" indent="-274319">
              <a:lnSpc>
                <a:spcPct val="90000"/>
              </a:lnSpc>
              <a:spcBef>
                <a:spcPts val="500"/>
              </a:spcBef>
              <a:buClr>
                <a:srgbClr val="60B5CC"/>
              </a:buClr>
              <a:defRPr sz="2200"/>
            </a:pPr>
            <a:r>
              <a:t>Such color models are used to define device-independent color. </a:t>
            </a:r>
            <a:endParaRPr sz="2500"/>
          </a:p>
          <a:p>
            <a:pPr marL="731519" lvl="1" indent="-274319">
              <a:lnSpc>
                <a:spcPct val="90000"/>
              </a:lnSpc>
              <a:spcBef>
                <a:spcPts val="500"/>
              </a:spcBef>
              <a:buClr>
                <a:srgbClr val="60B5CC"/>
              </a:buClr>
              <a:defRPr sz="2200"/>
            </a:pPr>
            <a:r>
              <a:t>Help people to reproduce color consistently on different devices such as scanner, monitor, and printer. </a:t>
            </a:r>
            <a:endParaRPr sz="2400"/>
          </a:p>
          <a:p>
            <a:pPr marL="438911" indent="-320039">
              <a:lnSpc>
                <a:spcPct val="90000"/>
              </a:lnSpc>
              <a:defRPr sz="2200"/>
            </a:pPr>
            <a:r>
              <a:t>CIE color models</a:t>
            </a:r>
            <a:endParaRPr sz="2400"/>
          </a:p>
          <a:p>
            <a:pPr marL="731519" lvl="1" indent="-274319">
              <a:lnSpc>
                <a:spcPct val="90000"/>
              </a:lnSpc>
              <a:spcBef>
                <a:spcPts val="500"/>
              </a:spcBef>
              <a:buClr>
                <a:srgbClr val="60B5CC"/>
              </a:buClr>
              <a:defRPr sz="2200"/>
            </a:pPr>
            <a:r>
              <a:t>CIE XYZ, </a:t>
            </a:r>
            <a:endParaRPr sz="2500"/>
          </a:p>
          <a:p>
            <a:pPr marL="731519" lvl="1" indent="-274319">
              <a:lnSpc>
                <a:spcPct val="90000"/>
              </a:lnSpc>
              <a:spcBef>
                <a:spcPts val="500"/>
              </a:spcBef>
              <a:buClr>
                <a:srgbClr val="60B5CC"/>
              </a:buClr>
              <a:defRPr sz="2200"/>
            </a:pPr>
            <a:r>
              <a:t>CIE L*a*b</a:t>
            </a:r>
            <a:endParaRPr sz="2400"/>
          </a:p>
          <a:p>
            <a:pPr marL="731519" lvl="1" indent="-274319">
              <a:lnSpc>
                <a:spcPct val="90000"/>
              </a:lnSpc>
              <a:spcBef>
                <a:spcPts val="500"/>
              </a:spcBef>
              <a:buClr>
                <a:srgbClr val="60B5CC"/>
              </a:buClr>
              <a:defRPr sz="2200"/>
            </a:pPr>
            <a:r>
              <a:t>CIE YUV </a:t>
            </a:r>
            <a:endParaRPr sz="2400"/>
          </a:p>
          <a:p>
            <a:pPr marL="731519" lvl="1" indent="-274319">
              <a:lnSpc>
                <a:spcPct val="90000"/>
              </a:lnSpc>
              <a:spcBef>
                <a:spcPts val="500"/>
              </a:spcBef>
              <a:buClr>
                <a:srgbClr val="60B5CC"/>
              </a:buClr>
              <a:defRPr sz="2200"/>
            </a:pPr>
            <a:r>
              <a:t>etc.</a:t>
            </a:r>
          </a:p>
        </p:txBody>
      </p:sp>
    </p:spTree>
    <p:extLst>
      <p:ext uri="{BB962C8B-B14F-4D97-AF65-F5344CB8AC3E}">
        <p14:creationId xmlns:p14="http://schemas.microsoft.com/office/powerpoint/2010/main" val="388271444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IE XYZ"/>
          <p:cNvSpPr txBox="1">
            <a:spLocks noGrp="1"/>
          </p:cNvSpPr>
          <p:nvPr>
            <p:ph type="title"/>
          </p:nvPr>
        </p:nvSpPr>
        <p:spPr>
          <a:prstGeom prst="rect">
            <a:avLst/>
          </a:prstGeom>
        </p:spPr>
        <p:txBody>
          <a:bodyPr/>
          <a:lstStyle>
            <a:lvl1pPr>
              <a:defRPr sz="3600"/>
            </a:lvl1pPr>
          </a:lstStyle>
          <a:p>
            <a:r>
              <a:t>CIE XYZ</a:t>
            </a:r>
          </a:p>
        </p:txBody>
      </p:sp>
      <p:sp>
        <p:nvSpPr>
          <p:cNvPr id="288" name="XYZ concept is based on the three-primary color theory, which describes human eyes have RGB receptors and all other color are mixture of RBG.…"/>
          <p:cNvSpPr txBox="1">
            <a:spLocks noGrp="1"/>
          </p:cNvSpPr>
          <p:nvPr>
            <p:ph type="body" idx="1"/>
          </p:nvPr>
        </p:nvSpPr>
        <p:spPr>
          <a:xfrm>
            <a:off x="457199" y="1600200"/>
            <a:ext cx="6202365" cy="4525963"/>
          </a:xfrm>
          <a:prstGeom prst="rect">
            <a:avLst/>
          </a:prstGeom>
        </p:spPr>
        <p:txBody>
          <a:bodyPr/>
          <a:lstStyle/>
          <a:p>
            <a:pPr>
              <a:lnSpc>
                <a:spcPct val="80000"/>
              </a:lnSpc>
              <a:defRPr sz="2400"/>
            </a:pPr>
            <a:r>
              <a:t>XYZ concept is based on the three-primary color theory, which describes human eyes have RGB receptors and all other color are mixture of RBG. </a:t>
            </a:r>
          </a:p>
          <a:p>
            <a:pPr>
              <a:lnSpc>
                <a:spcPct val="80000"/>
              </a:lnSpc>
              <a:defRPr sz="2400"/>
            </a:pPr>
            <a:r>
              <a:t>Defined in 1931. </a:t>
            </a:r>
          </a:p>
          <a:p>
            <a:pPr>
              <a:lnSpc>
                <a:spcPct val="80000"/>
              </a:lnSpc>
              <a:defRPr sz="2400"/>
            </a:pPr>
            <a:r>
              <a:t>Computed by using functions</a:t>
            </a:r>
          </a:p>
          <a:p>
            <a:pPr>
              <a:lnSpc>
                <a:spcPct val="80000"/>
              </a:lnSpc>
              <a:defRPr sz="2400"/>
            </a:pPr>
            <a:endParaRPr/>
          </a:p>
          <a:p>
            <a:pPr>
              <a:lnSpc>
                <a:spcPct val="80000"/>
              </a:lnSpc>
              <a:defRPr sz="2400"/>
            </a:pPr>
            <a:r>
              <a:t>Yxy color space given in 1931: Y-&gt;luminance, x,y are color coordinates computed based XYZ.</a:t>
            </a:r>
          </a:p>
          <a:p>
            <a:pPr>
              <a:lnSpc>
                <a:spcPct val="80000"/>
              </a:lnSpc>
              <a:defRPr sz="2400"/>
            </a:pPr>
            <a:r>
              <a:t>Describes the color range human can perceives. </a:t>
            </a:r>
          </a:p>
        </p:txBody>
      </p:sp>
      <p:pic>
        <p:nvPicPr>
          <p:cNvPr id="289" name="image72.pdf" descr="image72.pdf"/>
          <p:cNvPicPr>
            <a:picLocks noChangeAspect="1"/>
          </p:cNvPicPr>
          <p:nvPr/>
        </p:nvPicPr>
        <p:blipFill>
          <a:blip r:embed="rId3">
            <a:extLst/>
          </a:blip>
          <a:stretch>
            <a:fillRect/>
          </a:stretch>
        </p:blipFill>
        <p:spPr>
          <a:xfrm>
            <a:off x="4768850" y="3090863"/>
            <a:ext cx="1887539" cy="361951"/>
          </a:xfrm>
          <a:prstGeom prst="rect">
            <a:avLst/>
          </a:prstGeom>
          <a:ln w="12700">
            <a:miter lim="400000"/>
          </a:ln>
        </p:spPr>
      </p:pic>
      <p:pic>
        <p:nvPicPr>
          <p:cNvPr id="290" name="image4.jpeg" descr="image4.jpeg"/>
          <p:cNvPicPr>
            <a:picLocks noChangeAspect="1"/>
          </p:cNvPicPr>
          <p:nvPr/>
        </p:nvPicPr>
        <p:blipFill>
          <a:blip r:embed="rId4">
            <a:extLst/>
          </a:blip>
          <a:stretch>
            <a:fillRect/>
          </a:stretch>
        </p:blipFill>
        <p:spPr>
          <a:xfrm>
            <a:off x="6656388" y="620712"/>
            <a:ext cx="2487613" cy="2592388"/>
          </a:xfrm>
          <a:prstGeom prst="rect">
            <a:avLst/>
          </a:prstGeom>
          <a:ln w="12700">
            <a:miter lim="400000"/>
          </a:ln>
        </p:spPr>
      </p:pic>
      <p:sp>
        <p:nvSpPr>
          <p:cNvPr id="291" name="CIE彩色图表"/>
          <p:cNvSpPr/>
          <p:nvPr/>
        </p:nvSpPr>
        <p:spPr>
          <a:xfrm>
            <a:off x="7204095" y="3267392"/>
            <a:ext cx="1255674"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lgn="ctr">
              <a:defRPr sz="1600"/>
            </a:pPr>
            <a:r>
              <a:t>CIE</a:t>
            </a:r>
            <a:r>
              <a:rPr>
                <a:latin typeface="+mj-lt"/>
                <a:ea typeface="+mj-ea"/>
                <a:cs typeface="+mj-cs"/>
                <a:sym typeface="Helvetica"/>
              </a:rPr>
              <a:t>彩色图表</a:t>
            </a:r>
          </a:p>
        </p:txBody>
      </p:sp>
    </p:spTree>
    <p:extLst>
      <p:ext uri="{BB962C8B-B14F-4D97-AF65-F5344CB8AC3E}">
        <p14:creationId xmlns:p14="http://schemas.microsoft.com/office/powerpoint/2010/main" val="354561155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IE L*a*b*"/>
          <p:cNvSpPr txBox="1">
            <a:spLocks noGrp="1"/>
          </p:cNvSpPr>
          <p:nvPr>
            <p:ph type="title"/>
          </p:nvPr>
        </p:nvSpPr>
        <p:spPr>
          <a:prstGeom prst="rect">
            <a:avLst/>
          </a:prstGeom>
        </p:spPr>
        <p:txBody>
          <a:bodyPr/>
          <a:lstStyle>
            <a:lvl1pPr>
              <a:defRPr sz="3600"/>
            </a:lvl1pPr>
          </a:lstStyle>
          <a:p>
            <a:r>
              <a:t>CIE L*a*b* </a:t>
            </a:r>
          </a:p>
        </p:txBody>
      </p:sp>
      <p:sp>
        <p:nvSpPr>
          <p:cNvPr id="296" name="Defined in 1976…"/>
          <p:cNvSpPr txBox="1">
            <a:spLocks noGrp="1"/>
          </p:cNvSpPr>
          <p:nvPr>
            <p:ph type="body" idx="1"/>
          </p:nvPr>
        </p:nvSpPr>
        <p:spPr>
          <a:xfrm>
            <a:off x="457200" y="1600200"/>
            <a:ext cx="5915025" cy="4852988"/>
          </a:xfrm>
          <a:prstGeom prst="rect">
            <a:avLst/>
          </a:prstGeom>
        </p:spPr>
        <p:txBody>
          <a:bodyPr/>
          <a:lstStyle/>
          <a:p>
            <a:pPr>
              <a:lnSpc>
                <a:spcPct val="80000"/>
              </a:lnSpc>
              <a:defRPr sz="2400"/>
            </a:pPr>
            <a:r>
              <a:t>Defined in 1976</a:t>
            </a:r>
          </a:p>
          <a:p>
            <a:pPr>
              <a:lnSpc>
                <a:spcPct val="80000"/>
              </a:lnSpc>
              <a:defRPr sz="2400"/>
            </a:pPr>
            <a:r>
              <a:t>Modification of CIE XYZ</a:t>
            </a:r>
          </a:p>
          <a:p>
            <a:pPr>
              <a:lnSpc>
                <a:spcPct val="80000"/>
              </a:lnSpc>
              <a:defRPr sz="2400"/>
            </a:pPr>
            <a:r>
              <a:t>Overcomes the un-proportional problem in Yxy color space: x,y distance does not reflect the color difference you observe.</a:t>
            </a:r>
          </a:p>
          <a:p>
            <a:pPr>
              <a:lnSpc>
                <a:spcPct val="80000"/>
              </a:lnSpc>
              <a:defRPr sz="2400"/>
            </a:pPr>
            <a:r>
              <a:t>L: lightness</a:t>
            </a:r>
          </a:p>
          <a:p>
            <a:pPr>
              <a:lnSpc>
                <a:spcPct val="80000"/>
              </a:lnSpc>
              <a:defRPr sz="2400"/>
            </a:pPr>
            <a:r>
              <a:t>a: green to red</a:t>
            </a:r>
          </a:p>
          <a:p>
            <a:pPr>
              <a:lnSpc>
                <a:spcPct val="80000"/>
              </a:lnSpc>
              <a:defRPr sz="2400"/>
            </a:pPr>
            <a:r>
              <a:t>b: blue to yellow</a:t>
            </a:r>
          </a:p>
          <a:p>
            <a:pPr>
              <a:lnSpc>
                <a:spcPct val="80000"/>
              </a:lnSpc>
              <a:defRPr sz="2400"/>
            </a:pPr>
            <a:r>
              <a:t>L, a, b can be adjust separately. </a:t>
            </a:r>
          </a:p>
        </p:txBody>
      </p:sp>
      <p:pic>
        <p:nvPicPr>
          <p:cNvPr id="297" name="image5.jpeg" descr="image5.jpeg"/>
          <p:cNvPicPr>
            <a:picLocks noChangeAspect="1"/>
          </p:cNvPicPr>
          <p:nvPr/>
        </p:nvPicPr>
        <p:blipFill>
          <a:blip r:embed="rId3">
            <a:extLst/>
          </a:blip>
          <a:stretch>
            <a:fillRect/>
          </a:stretch>
        </p:blipFill>
        <p:spPr>
          <a:xfrm>
            <a:off x="6467475" y="620712"/>
            <a:ext cx="2676525" cy="2362201"/>
          </a:xfrm>
          <a:prstGeom prst="rect">
            <a:avLst/>
          </a:prstGeom>
          <a:ln w="12700">
            <a:miter lim="400000"/>
          </a:ln>
        </p:spPr>
      </p:pic>
      <p:sp>
        <p:nvSpPr>
          <p:cNvPr id="298" name="L*a*b* concept…"/>
          <p:cNvSpPr/>
          <p:nvPr/>
        </p:nvSpPr>
        <p:spPr>
          <a:xfrm>
            <a:off x="6516688" y="3132455"/>
            <a:ext cx="2627313" cy="1209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r>
              <a:t>L*a*b* concept</a:t>
            </a:r>
          </a:p>
          <a:p>
            <a:pPr algn="ctr"/>
            <a:r>
              <a:t>L:  lightness</a:t>
            </a:r>
          </a:p>
          <a:p>
            <a:pPr algn="ctr"/>
            <a:r>
              <a:t>a: green to red</a:t>
            </a:r>
          </a:p>
          <a:p>
            <a:pPr algn="ctr"/>
            <a:r>
              <a:t>b:  blue to yellow</a:t>
            </a:r>
          </a:p>
        </p:txBody>
      </p:sp>
    </p:spTree>
    <p:extLst>
      <p:ext uri="{BB962C8B-B14F-4D97-AF65-F5344CB8AC3E}">
        <p14:creationId xmlns:p14="http://schemas.microsoft.com/office/powerpoint/2010/main" val="152468784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Used in TV.…"/>
          <p:cNvSpPr txBox="1">
            <a:spLocks noGrp="1"/>
          </p:cNvSpPr>
          <p:nvPr>
            <p:ph type="body" idx="1"/>
          </p:nvPr>
        </p:nvSpPr>
        <p:spPr>
          <a:prstGeom prst="rect">
            <a:avLst/>
          </a:prstGeom>
        </p:spPr>
        <p:txBody>
          <a:bodyPr/>
          <a:lstStyle/>
          <a:p>
            <a:pPr>
              <a:defRPr sz="2400"/>
            </a:pPr>
            <a:r>
              <a:t>Used in TV.</a:t>
            </a:r>
          </a:p>
          <a:p>
            <a:pPr>
              <a:defRPr sz="2400"/>
            </a:pPr>
            <a:r>
              <a:t>Like Lab at some level.</a:t>
            </a:r>
          </a:p>
          <a:p>
            <a:pPr>
              <a:defRPr sz="2400"/>
            </a:pPr>
            <a:r>
              <a:t>Lightness is computed as:</a:t>
            </a:r>
          </a:p>
          <a:p>
            <a:pPr>
              <a:defRPr sz="2400"/>
            </a:pPr>
            <a:endParaRPr/>
          </a:p>
          <a:p>
            <a:pPr>
              <a:defRPr sz="2400"/>
            </a:pPr>
            <a:r>
              <a:t>Color differences U, V are computed as:</a:t>
            </a:r>
          </a:p>
        </p:txBody>
      </p:sp>
      <p:pic>
        <p:nvPicPr>
          <p:cNvPr id="303" name="image75.pdf" descr="image75.pdf"/>
          <p:cNvPicPr>
            <a:picLocks noChangeAspect="1"/>
          </p:cNvPicPr>
          <p:nvPr/>
        </p:nvPicPr>
        <p:blipFill>
          <a:blip r:embed="rId3">
            <a:extLst/>
          </a:blip>
          <a:stretch>
            <a:fillRect/>
          </a:stretch>
        </p:blipFill>
        <p:spPr>
          <a:xfrm>
            <a:off x="2555775" y="2996951"/>
            <a:ext cx="3168651" cy="355601"/>
          </a:xfrm>
          <a:prstGeom prst="rect">
            <a:avLst/>
          </a:prstGeom>
          <a:ln w="12700">
            <a:miter lim="400000"/>
          </a:ln>
        </p:spPr>
      </p:pic>
      <p:sp>
        <p:nvSpPr>
          <p:cNvPr id="304" name="CIE YUV"/>
          <p:cNvSpPr txBox="1">
            <a:spLocks noGrp="1"/>
          </p:cNvSpPr>
          <p:nvPr>
            <p:ph type="title"/>
          </p:nvPr>
        </p:nvSpPr>
        <p:spPr>
          <a:prstGeom prst="rect">
            <a:avLst/>
          </a:prstGeom>
        </p:spPr>
        <p:txBody>
          <a:bodyPr/>
          <a:lstStyle>
            <a:lvl1pPr>
              <a:defRPr sz="3600"/>
            </a:lvl1pPr>
          </a:lstStyle>
          <a:p>
            <a:r>
              <a:t> CIE YUV</a:t>
            </a:r>
          </a:p>
        </p:txBody>
      </p:sp>
      <p:pic>
        <p:nvPicPr>
          <p:cNvPr id="305" name="image76.pdf" descr="image76.pdf"/>
          <p:cNvPicPr>
            <a:picLocks noChangeAspect="1"/>
          </p:cNvPicPr>
          <p:nvPr/>
        </p:nvPicPr>
        <p:blipFill>
          <a:blip r:embed="rId4">
            <a:extLst/>
          </a:blip>
          <a:stretch>
            <a:fillRect/>
          </a:stretch>
        </p:blipFill>
        <p:spPr>
          <a:xfrm>
            <a:off x="2915816" y="3933056"/>
            <a:ext cx="2160242" cy="849978"/>
          </a:xfrm>
          <a:prstGeom prst="rect">
            <a:avLst/>
          </a:prstGeom>
          <a:ln w="12700">
            <a:miter lim="400000"/>
          </a:ln>
        </p:spPr>
      </p:pic>
    </p:spTree>
    <p:extLst>
      <p:ext uri="{BB962C8B-B14F-4D97-AF65-F5344CB8AC3E}">
        <p14:creationId xmlns:p14="http://schemas.microsoft.com/office/powerpoint/2010/main" val="104754540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ransformation between color spaces"/>
          <p:cNvSpPr txBox="1">
            <a:spLocks noGrp="1"/>
          </p:cNvSpPr>
          <p:nvPr>
            <p:ph type="title"/>
          </p:nvPr>
        </p:nvSpPr>
        <p:spPr>
          <a:prstGeom prst="rect">
            <a:avLst/>
          </a:prstGeom>
        </p:spPr>
        <p:txBody>
          <a:bodyPr/>
          <a:lstStyle>
            <a:lvl1pPr>
              <a:defRPr sz="3600"/>
            </a:lvl1pPr>
          </a:lstStyle>
          <a:p>
            <a:r>
              <a:t> Transformation between color spaces</a:t>
            </a:r>
          </a:p>
        </p:txBody>
      </p:sp>
      <p:sp>
        <p:nvSpPr>
          <p:cNvPr id="310" name="RGB&lt;-&gt;CMY…"/>
          <p:cNvSpPr txBox="1">
            <a:spLocks noGrp="1"/>
          </p:cNvSpPr>
          <p:nvPr>
            <p:ph type="body" idx="1"/>
          </p:nvPr>
        </p:nvSpPr>
        <p:spPr>
          <a:prstGeom prst="rect">
            <a:avLst/>
          </a:prstGeom>
        </p:spPr>
        <p:txBody>
          <a:bodyPr/>
          <a:lstStyle/>
          <a:p>
            <a:pPr>
              <a:defRPr sz="2800"/>
            </a:pPr>
            <a:r>
              <a:t>RGB&lt;-&gt;CMY</a:t>
            </a:r>
          </a:p>
          <a:p>
            <a:pPr>
              <a:defRPr sz="2800"/>
            </a:pPr>
            <a:r>
              <a:t>RGB&lt;-&gt;HSV </a:t>
            </a:r>
          </a:p>
          <a:p>
            <a:pPr>
              <a:defRPr sz="2800"/>
            </a:pPr>
            <a:r>
              <a:t>RGB&lt;-&gt;CIE XYZ</a:t>
            </a:r>
          </a:p>
          <a:p>
            <a:pPr>
              <a:defRPr sz="2800"/>
            </a:pPr>
            <a:r>
              <a:t>CIE XYZ&lt;-&gt;CIE L*a*b*</a:t>
            </a:r>
          </a:p>
          <a:p>
            <a:pPr>
              <a:defRPr sz="2800"/>
            </a:pPr>
            <a:r>
              <a:t>RGB&lt;-&gt;CIE YUV</a:t>
            </a:r>
          </a:p>
        </p:txBody>
      </p:sp>
    </p:spTree>
    <p:extLst>
      <p:ext uri="{BB962C8B-B14F-4D97-AF65-F5344CB8AC3E}">
        <p14:creationId xmlns:p14="http://schemas.microsoft.com/office/powerpoint/2010/main" val="227619535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GB&lt;-&gt;CMY"/>
          <p:cNvSpPr txBox="1">
            <a:spLocks noGrp="1"/>
          </p:cNvSpPr>
          <p:nvPr>
            <p:ph type="title"/>
          </p:nvPr>
        </p:nvSpPr>
        <p:spPr>
          <a:prstGeom prst="rect">
            <a:avLst/>
          </a:prstGeom>
        </p:spPr>
        <p:txBody>
          <a:bodyPr/>
          <a:lstStyle>
            <a:lvl1pPr>
              <a:defRPr sz="3600">
                <a:solidFill>
                  <a:srgbClr val="FFC000"/>
                </a:solidFill>
              </a:defRPr>
            </a:lvl1pPr>
          </a:lstStyle>
          <a:p>
            <a:r>
              <a:t> RGB&lt;-&gt;CMY</a:t>
            </a:r>
          </a:p>
        </p:txBody>
      </p:sp>
      <p:sp>
        <p:nvSpPr>
          <p:cNvPr id="313" name="RGB-&gt;CMY…"/>
          <p:cNvSpPr txBox="1">
            <a:spLocks noGrp="1"/>
          </p:cNvSpPr>
          <p:nvPr>
            <p:ph type="body" sz="half" idx="1"/>
          </p:nvPr>
        </p:nvSpPr>
        <p:spPr>
          <a:xfrm>
            <a:off x="457200" y="1600200"/>
            <a:ext cx="8229600" cy="2474914"/>
          </a:xfrm>
          <a:prstGeom prst="rect">
            <a:avLst/>
          </a:prstGeom>
        </p:spPr>
        <p:txBody>
          <a:bodyPr/>
          <a:lstStyle/>
          <a:p>
            <a:pPr>
              <a:defRPr sz="2800"/>
            </a:pPr>
            <a:r>
              <a:t>RGB-&gt;CMY</a:t>
            </a:r>
          </a:p>
          <a:p>
            <a:pPr marL="320040" indent="-201168">
              <a:buSzTx/>
              <a:buFont typeface="Wingdings 2"/>
              <a:buNone/>
              <a:defRPr sz="2800"/>
            </a:pPr>
            <a:r>
              <a:t>		C = 255 – R</a:t>
            </a:r>
          </a:p>
          <a:p>
            <a:pPr marL="320040" indent="-201168">
              <a:buSzTx/>
              <a:buFont typeface="Wingdings 2"/>
              <a:buNone/>
              <a:defRPr sz="2800"/>
            </a:pPr>
            <a:r>
              <a:t>		M = 255 – G</a:t>
            </a:r>
          </a:p>
          <a:p>
            <a:pPr marL="320040" indent="-201168">
              <a:buSzTx/>
              <a:buFont typeface="Wingdings 2"/>
              <a:buNone/>
              <a:defRPr sz="2800"/>
            </a:pPr>
            <a:r>
              <a:t>		Y = 255 – B</a:t>
            </a:r>
          </a:p>
        </p:txBody>
      </p:sp>
    </p:spTree>
    <p:extLst>
      <p:ext uri="{BB962C8B-B14F-4D97-AF65-F5344CB8AC3E}">
        <p14:creationId xmlns:p14="http://schemas.microsoft.com/office/powerpoint/2010/main" val="81435366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RGB&lt;-&gt;HSV"/>
          <p:cNvSpPr txBox="1">
            <a:spLocks noGrp="1"/>
          </p:cNvSpPr>
          <p:nvPr>
            <p:ph type="title"/>
          </p:nvPr>
        </p:nvSpPr>
        <p:spPr>
          <a:prstGeom prst="rect">
            <a:avLst/>
          </a:prstGeom>
        </p:spPr>
        <p:txBody>
          <a:bodyPr/>
          <a:lstStyle/>
          <a:p>
            <a:pPr>
              <a:defRPr sz="3600">
                <a:solidFill>
                  <a:srgbClr val="FFC000"/>
                </a:solidFill>
              </a:defRPr>
            </a:pPr>
            <a:r>
              <a:t> RGB&lt;-&gt;HSV </a:t>
            </a:r>
          </a:p>
        </p:txBody>
      </p:sp>
      <p:sp>
        <p:nvSpPr>
          <p:cNvPr id="316" name="Search in table…"/>
          <p:cNvSpPr txBox="1">
            <a:spLocks noGrp="1"/>
          </p:cNvSpPr>
          <p:nvPr>
            <p:ph type="body" idx="1"/>
          </p:nvPr>
        </p:nvSpPr>
        <p:spPr>
          <a:prstGeom prst="rect">
            <a:avLst/>
          </a:prstGeom>
        </p:spPr>
        <p:txBody>
          <a:bodyPr/>
          <a:lstStyle/>
          <a:p>
            <a:pPr>
              <a:defRPr sz="2400" b="1">
                <a:solidFill>
                  <a:srgbClr val="680900"/>
                </a:solidFill>
                <a:latin typeface="+mj-lt"/>
                <a:ea typeface="+mj-ea"/>
                <a:cs typeface="+mj-cs"/>
                <a:sym typeface="Helvetica"/>
              </a:defRPr>
            </a:pPr>
            <a:r>
              <a:t>Search in table</a:t>
            </a:r>
          </a:p>
          <a:p>
            <a:pPr marL="731519" lvl="1" indent="-274319">
              <a:spcBef>
                <a:spcPts val="500"/>
              </a:spcBef>
              <a:buClr>
                <a:srgbClr val="60B5CC"/>
              </a:buClr>
              <a:defRPr sz="2400"/>
            </a:pPr>
            <a:r>
              <a:t>CIE has defined transformation tables</a:t>
            </a:r>
            <a:endParaRPr sz="2800"/>
          </a:p>
          <a:p>
            <a:pPr marL="996695" lvl="2" indent="-228599">
              <a:spcBef>
                <a:spcPts val="400"/>
              </a:spcBef>
              <a:buClr>
                <a:srgbClr val="E66C7D"/>
              </a:buClr>
              <a:buFont typeface="Arial"/>
              <a:defRPr sz="2000"/>
            </a:pPr>
            <a:r>
              <a:t>RGB&lt;-&gt;XYZ</a:t>
            </a:r>
            <a:endParaRPr sz="2400"/>
          </a:p>
          <a:p>
            <a:pPr marL="996695" lvl="2" indent="-228599">
              <a:spcBef>
                <a:spcPts val="400"/>
              </a:spcBef>
              <a:buClr>
                <a:srgbClr val="E66C7D"/>
              </a:buClr>
              <a:buFont typeface="Arial"/>
              <a:defRPr sz="2000"/>
            </a:pPr>
            <a:r>
              <a:t>HSV&lt;-&gt;XYZ</a:t>
            </a:r>
            <a:endParaRPr sz="2400"/>
          </a:p>
          <a:p>
            <a:pPr marL="731519" lvl="1" indent="-274319">
              <a:spcBef>
                <a:spcPts val="500"/>
              </a:spcBef>
              <a:buClr>
                <a:srgbClr val="60B5CC"/>
              </a:buClr>
              <a:defRPr sz="2400"/>
            </a:pPr>
            <a:r>
              <a:t>Hence, you can</a:t>
            </a:r>
            <a:endParaRPr sz="2800"/>
          </a:p>
          <a:p>
            <a:pPr marL="996695" lvl="2" indent="-228599">
              <a:spcBef>
                <a:spcPts val="400"/>
              </a:spcBef>
              <a:buClr>
                <a:srgbClr val="E66C7D"/>
              </a:buClr>
              <a:buFont typeface="Arial"/>
              <a:defRPr sz="2000"/>
            </a:pPr>
            <a:r>
              <a:t>RGB-&gt;XYZ, XYZ-&gt;HSV</a:t>
            </a:r>
            <a:endParaRPr sz="2400"/>
          </a:p>
          <a:p>
            <a:pPr marL="996695" lvl="2" indent="-228599">
              <a:spcBef>
                <a:spcPts val="400"/>
              </a:spcBef>
              <a:buClr>
                <a:srgbClr val="E66C7D"/>
              </a:buClr>
              <a:buFont typeface="Arial"/>
              <a:defRPr sz="2000"/>
            </a:pPr>
            <a:r>
              <a:t>HSV-&gt;XYZ, XYZ-&gt;RGB</a:t>
            </a:r>
          </a:p>
        </p:txBody>
      </p:sp>
    </p:spTree>
    <p:extLst>
      <p:ext uri="{BB962C8B-B14F-4D97-AF65-F5344CB8AC3E}">
        <p14:creationId xmlns:p14="http://schemas.microsoft.com/office/powerpoint/2010/main" val="267661661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Course schedule: chapter 3"/>
          <p:cNvSpPr txBox="1"/>
          <p:nvPr/>
        </p:nvSpPr>
        <p:spPr>
          <a:xfrm>
            <a:off x="457200" y="628174"/>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600">
                <a:solidFill>
                  <a:srgbClr val="FFC000"/>
                </a:solidFill>
              </a:defRPr>
            </a:lvl1pPr>
          </a:lstStyle>
          <a:p>
            <a:r>
              <a:t>Course schedule: chapter 3</a:t>
            </a:r>
          </a:p>
        </p:txBody>
      </p:sp>
      <p:sp>
        <p:nvSpPr>
          <p:cNvPr id="321" name="Basic operations on image (I)…"/>
          <p:cNvSpPr txBox="1"/>
          <p:nvPr/>
        </p:nvSpPr>
        <p:spPr>
          <a:xfrm>
            <a:off x="457200" y="1600200"/>
            <a:ext cx="8229600" cy="3553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Basic operations on image (I)</a:t>
            </a:r>
          </a:p>
          <a:p>
            <a:pPr marL="742950" lvl="1" indent="-285750">
              <a:spcBef>
                <a:spcPts val="500"/>
              </a:spcBef>
              <a:buSzPct val="100000"/>
              <a:buChar char="–"/>
              <a:defRPr sz="2400"/>
            </a:pPr>
            <a:r>
              <a:t>Grayscale image transform</a:t>
            </a:r>
          </a:p>
          <a:p>
            <a:pPr marL="1143000" lvl="2" indent="-228600">
              <a:spcBef>
                <a:spcPts val="400"/>
              </a:spcBef>
              <a:buSzPct val="100000"/>
              <a:buChar char="•"/>
              <a:defRPr sz="2000"/>
            </a:pPr>
            <a:r>
              <a:t>Visibility of image</a:t>
            </a:r>
          </a:p>
          <a:p>
            <a:pPr marL="1143000" lvl="2" indent="-228600">
              <a:spcBef>
                <a:spcPts val="400"/>
              </a:spcBef>
              <a:buSzPct val="100000"/>
              <a:buChar char="•"/>
              <a:defRPr sz="2000"/>
            </a:pPr>
            <a:r>
              <a:t>Visibility enhancement: Logarithm</a:t>
            </a:r>
          </a:p>
          <a:p>
            <a:pPr marL="1143000" lvl="2" indent="-228600">
              <a:spcBef>
                <a:spcPts val="400"/>
              </a:spcBef>
              <a:buSzPct val="100000"/>
              <a:buChar char="•"/>
              <a:defRPr sz="2000"/>
            </a:pPr>
            <a:r>
              <a:t>Histogram of image</a:t>
            </a:r>
          </a:p>
          <a:p>
            <a:pPr marL="1143000" lvl="2" indent="-228600">
              <a:spcBef>
                <a:spcPts val="400"/>
              </a:spcBef>
              <a:buSzPct val="100000"/>
              <a:buChar char="•"/>
              <a:defRPr sz="2000"/>
            </a:pPr>
            <a:r>
              <a:t>Histogram equalization</a:t>
            </a:r>
          </a:p>
          <a:p>
            <a:pPr marL="1143000" lvl="2" indent="-228600">
              <a:spcBef>
                <a:spcPts val="400"/>
              </a:spcBef>
              <a:buSzPct val="100000"/>
              <a:buChar char="•"/>
              <a:defRPr sz="2000"/>
            </a:pPr>
            <a:r>
              <a:t>Etc.</a:t>
            </a:r>
          </a:p>
          <a:p>
            <a:pPr marL="742950" lvl="1" indent="-285750">
              <a:spcBef>
                <a:spcPts val="400"/>
              </a:spcBef>
              <a:buSzPct val="100000"/>
              <a:buChar char="–"/>
              <a:defRPr sz="2400"/>
            </a:pPr>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ompute directly…"/>
          <p:cNvSpPr txBox="1">
            <a:spLocks noGrp="1"/>
          </p:cNvSpPr>
          <p:nvPr>
            <p:ph type="body" sz="quarter" idx="1"/>
          </p:nvPr>
        </p:nvSpPr>
        <p:spPr>
          <a:xfrm>
            <a:off x="457200" y="1600200"/>
            <a:ext cx="8229600" cy="1447800"/>
          </a:xfrm>
          <a:prstGeom prst="rect">
            <a:avLst/>
          </a:prstGeom>
        </p:spPr>
        <p:txBody>
          <a:bodyPr/>
          <a:lstStyle/>
          <a:p>
            <a:pPr>
              <a:defRPr sz="2800" b="1">
                <a:solidFill>
                  <a:srgbClr val="680900"/>
                </a:solidFill>
                <a:latin typeface="+mj-lt"/>
                <a:ea typeface="+mj-ea"/>
                <a:cs typeface="+mj-cs"/>
                <a:sym typeface="Helvetica"/>
              </a:defRPr>
            </a:pPr>
            <a:r>
              <a:t>Compute directly</a:t>
            </a:r>
          </a:p>
          <a:p>
            <a:pPr marL="731519" lvl="1" indent="-274319">
              <a:spcBef>
                <a:spcPts val="500"/>
              </a:spcBef>
              <a:buClr>
                <a:srgbClr val="60B5CC"/>
              </a:buClr>
              <a:defRPr sz="2400"/>
            </a:pPr>
            <a:r>
              <a:t>From RGB to HSV</a:t>
            </a:r>
            <a:endParaRPr sz="2800"/>
          </a:p>
          <a:p>
            <a:pPr marL="996695" lvl="2" indent="-228599">
              <a:spcBef>
                <a:spcPts val="300"/>
              </a:spcBef>
              <a:buClr>
                <a:srgbClr val="E66C7D"/>
              </a:buClr>
              <a:buFont typeface="Arial"/>
              <a:defRPr sz="1600"/>
            </a:pPr>
            <a:r>
              <a:t>Assume </a:t>
            </a:r>
            <a:r>
              <a:rPr i="1">
                <a:latin typeface="+mj-lt"/>
                <a:ea typeface="+mj-ea"/>
                <a:cs typeface="+mj-cs"/>
                <a:sym typeface="Helvetica"/>
              </a:rPr>
              <a:t>m</a:t>
            </a:r>
            <a:r>
              <a:t>=</a:t>
            </a:r>
            <a:r>
              <a:rPr i="1">
                <a:latin typeface="+mj-lt"/>
                <a:ea typeface="+mj-ea"/>
                <a:cs typeface="+mj-cs"/>
                <a:sym typeface="Helvetica"/>
              </a:rPr>
              <a:t>max</a:t>
            </a:r>
            <a:r>
              <a:t>(</a:t>
            </a:r>
            <a:r>
              <a:rPr i="1">
                <a:latin typeface="+mj-lt"/>
                <a:ea typeface="+mj-ea"/>
                <a:cs typeface="+mj-cs"/>
                <a:sym typeface="Helvetica"/>
              </a:rPr>
              <a:t>r</a:t>
            </a:r>
            <a:r>
              <a:t>, </a:t>
            </a:r>
            <a:r>
              <a:rPr i="1">
                <a:latin typeface="+mj-lt"/>
                <a:ea typeface="+mj-ea"/>
                <a:cs typeface="+mj-cs"/>
                <a:sym typeface="Helvetica"/>
              </a:rPr>
              <a:t>g</a:t>
            </a:r>
            <a:r>
              <a:t>, </a:t>
            </a:r>
            <a:r>
              <a:rPr i="1">
                <a:latin typeface="+mj-lt"/>
                <a:ea typeface="+mj-ea"/>
                <a:cs typeface="+mj-cs"/>
                <a:sym typeface="Helvetica"/>
              </a:rPr>
              <a:t>b</a:t>
            </a:r>
            <a:r>
              <a:t>)</a:t>
            </a:r>
            <a:r>
              <a:rPr>
                <a:latin typeface="+mj-lt"/>
                <a:ea typeface="+mj-ea"/>
                <a:cs typeface="+mj-cs"/>
                <a:sym typeface="Helvetica"/>
              </a:rPr>
              <a:t>，</a:t>
            </a:r>
            <a:r>
              <a:rPr i="1">
                <a:latin typeface="+mj-lt"/>
                <a:ea typeface="+mj-ea"/>
                <a:cs typeface="+mj-cs"/>
                <a:sym typeface="Helvetica"/>
              </a:rPr>
              <a:t>n</a:t>
            </a:r>
            <a:r>
              <a:t>=</a:t>
            </a:r>
            <a:r>
              <a:rPr i="1">
                <a:latin typeface="+mj-lt"/>
                <a:ea typeface="+mj-ea"/>
                <a:cs typeface="+mj-cs"/>
                <a:sym typeface="Helvetica"/>
              </a:rPr>
              <a:t>min</a:t>
            </a:r>
            <a:r>
              <a:t>(</a:t>
            </a:r>
            <a:r>
              <a:rPr i="1">
                <a:latin typeface="+mj-lt"/>
                <a:ea typeface="+mj-ea"/>
                <a:cs typeface="+mj-cs"/>
                <a:sym typeface="Helvetica"/>
              </a:rPr>
              <a:t>r</a:t>
            </a:r>
            <a:r>
              <a:t>, </a:t>
            </a:r>
            <a:r>
              <a:rPr i="1">
                <a:latin typeface="+mj-lt"/>
                <a:ea typeface="+mj-ea"/>
                <a:cs typeface="+mj-cs"/>
                <a:sym typeface="Helvetica"/>
              </a:rPr>
              <a:t>g</a:t>
            </a:r>
            <a:r>
              <a:t>, </a:t>
            </a:r>
            <a:r>
              <a:rPr i="1">
                <a:latin typeface="+mj-lt"/>
                <a:ea typeface="+mj-ea"/>
                <a:cs typeface="+mj-cs"/>
                <a:sym typeface="Helvetica"/>
              </a:rPr>
              <a:t>b</a:t>
            </a:r>
            <a:r>
              <a:t>), where r, g, b are normalized.</a:t>
            </a:r>
          </a:p>
        </p:txBody>
      </p:sp>
      <p:pic>
        <p:nvPicPr>
          <p:cNvPr id="319" name="image77.pdf" descr="image77.pdf"/>
          <p:cNvPicPr>
            <a:picLocks noChangeAspect="1"/>
          </p:cNvPicPr>
          <p:nvPr/>
        </p:nvPicPr>
        <p:blipFill>
          <a:blip r:embed="rId2">
            <a:extLst/>
          </a:blip>
          <a:stretch>
            <a:fillRect/>
          </a:stretch>
        </p:blipFill>
        <p:spPr>
          <a:xfrm>
            <a:off x="1692275" y="3357562"/>
            <a:ext cx="4819650" cy="2560638"/>
          </a:xfrm>
          <a:prstGeom prst="rect">
            <a:avLst/>
          </a:prstGeom>
          <a:ln w="12700">
            <a:miter lim="400000"/>
          </a:ln>
        </p:spPr>
      </p:pic>
      <p:sp>
        <p:nvSpPr>
          <p:cNvPr id="320" name="RGB&lt;-&gt;HSV"/>
          <p:cNvSpPr txBox="1">
            <a:spLocks noGrp="1"/>
          </p:cNvSpPr>
          <p:nvPr>
            <p:ph type="title"/>
          </p:nvPr>
        </p:nvSpPr>
        <p:spPr>
          <a:prstGeom prst="rect">
            <a:avLst/>
          </a:prstGeom>
        </p:spPr>
        <p:txBody>
          <a:bodyPr/>
          <a:lstStyle/>
          <a:p>
            <a:pPr>
              <a:defRPr sz="3600">
                <a:solidFill>
                  <a:srgbClr val="FFC000"/>
                </a:solidFill>
              </a:defRPr>
            </a:pPr>
            <a:r>
              <a:t> RGB&lt;-&gt;HSV </a:t>
            </a:r>
          </a:p>
        </p:txBody>
      </p:sp>
    </p:spTree>
    <p:extLst>
      <p:ext uri="{BB962C8B-B14F-4D97-AF65-F5344CB8AC3E}">
        <p14:creationId xmlns:p14="http://schemas.microsoft.com/office/powerpoint/2010/main" val="69784959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From HSV to RGB"/>
          <p:cNvSpPr txBox="1">
            <a:spLocks noGrp="1"/>
          </p:cNvSpPr>
          <p:nvPr>
            <p:ph type="body" sz="quarter" idx="1"/>
          </p:nvPr>
        </p:nvSpPr>
        <p:spPr>
          <a:xfrm>
            <a:off x="457200" y="1600200"/>
            <a:ext cx="8229600" cy="723900"/>
          </a:xfrm>
          <a:prstGeom prst="rect">
            <a:avLst/>
          </a:prstGeom>
        </p:spPr>
        <p:txBody>
          <a:bodyPr/>
          <a:lstStyle/>
          <a:p>
            <a:pPr marL="731519" lvl="1" indent="-274319">
              <a:lnSpc>
                <a:spcPct val="90000"/>
              </a:lnSpc>
              <a:spcBef>
                <a:spcPts val="500"/>
              </a:spcBef>
              <a:buClr>
                <a:srgbClr val="60B5CC"/>
              </a:buClr>
              <a:defRPr sz="2400"/>
            </a:pPr>
            <a:r>
              <a:t>From HSV to RGB</a:t>
            </a:r>
          </a:p>
        </p:txBody>
      </p:sp>
      <p:pic>
        <p:nvPicPr>
          <p:cNvPr id="323" name="image78.pdf" descr="image78.pdf"/>
          <p:cNvPicPr>
            <a:picLocks noChangeAspect="1"/>
          </p:cNvPicPr>
          <p:nvPr/>
        </p:nvPicPr>
        <p:blipFill>
          <a:blip r:embed="rId2">
            <a:extLst/>
          </a:blip>
          <a:stretch>
            <a:fillRect/>
          </a:stretch>
        </p:blipFill>
        <p:spPr>
          <a:xfrm>
            <a:off x="2268538" y="2135138"/>
            <a:ext cx="1674812" cy="285751"/>
          </a:xfrm>
          <a:prstGeom prst="rect">
            <a:avLst/>
          </a:prstGeom>
          <a:ln w="12700">
            <a:miter lim="400000"/>
          </a:ln>
        </p:spPr>
      </p:pic>
      <p:pic>
        <p:nvPicPr>
          <p:cNvPr id="324" name="image79.pdf" descr="image79.pdf"/>
          <p:cNvPicPr>
            <a:picLocks noChangeAspect="1"/>
          </p:cNvPicPr>
          <p:nvPr/>
        </p:nvPicPr>
        <p:blipFill>
          <a:blip r:embed="rId3">
            <a:extLst/>
          </a:blip>
          <a:stretch>
            <a:fillRect/>
          </a:stretch>
        </p:blipFill>
        <p:spPr>
          <a:xfrm>
            <a:off x="2339975" y="2478409"/>
            <a:ext cx="1790700" cy="590551"/>
          </a:xfrm>
          <a:prstGeom prst="rect">
            <a:avLst/>
          </a:prstGeom>
          <a:ln w="12700">
            <a:miter lim="400000"/>
          </a:ln>
        </p:spPr>
      </p:pic>
      <p:pic>
        <p:nvPicPr>
          <p:cNvPr id="325" name="image80.pdf" descr="image80.pdf"/>
          <p:cNvPicPr>
            <a:picLocks noChangeAspect="1"/>
          </p:cNvPicPr>
          <p:nvPr/>
        </p:nvPicPr>
        <p:blipFill>
          <a:blip r:embed="rId4">
            <a:extLst/>
          </a:blip>
          <a:stretch>
            <a:fillRect/>
          </a:stretch>
        </p:blipFill>
        <p:spPr>
          <a:xfrm>
            <a:off x="2339751" y="3253730"/>
            <a:ext cx="1714501" cy="895351"/>
          </a:xfrm>
          <a:prstGeom prst="rect">
            <a:avLst/>
          </a:prstGeom>
          <a:ln w="12700">
            <a:miter lim="400000"/>
          </a:ln>
        </p:spPr>
      </p:pic>
      <p:pic>
        <p:nvPicPr>
          <p:cNvPr id="326" name="image81.pdf" descr="image81.pdf"/>
          <p:cNvPicPr>
            <a:picLocks noChangeAspect="1"/>
          </p:cNvPicPr>
          <p:nvPr/>
        </p:nvPicPr>
        <p:blipFill>
          <a:blip r:embed="rId5">
            <a:extLst/>
          </a:blip>
          <a:stretch>
            <a:fillRect/>
          </a:stretch>
        </p:blipFill>
        <p:spPr>
          <a:xfrm>
            <a:off x="2339975" y="4221162"/>
            <a:ext cx="2722564" cy="1828801"/>
          </a:xfrm>
          <a:prstGeom prst="rect">
            <a:avLst/>
          </a:prstGeom>
          <a:ln w="12700">
            <a:miter lim="400000"/>
          </a:ln>
        </p:spPr>
      </p:pic>
      <p:sp>
        <p:nvSpPr>
          <p:cNvPr id="327" name="RGB&lt;-&gt;HSV"/>
          <p:cNvSpPr txBox="1">
            <a:spLocks noGrp="1"/>
          </p:cNvSpPr>
          <p:nvPr>
            <p:ph type="title"/>
          </p:nvPr>
        </p:nvSpPr>
        <p:spPr>
          <a:prstGeom prst="rect">
            <a:avLst/>
          </a:prstGeom>
        </p:spPr>
        <p:txBody>
          <a:bodyPr/>
          <a:lstStyle/>
          <a:p>
            <a:pPr>
              <a:defRPr sz="3600">
                <a:solidFill>
                  <a:srgbClr val="FFC000"/>
                </a:solidFill>
              </a:defRPr>
            </a:pPr>
            <a:r>
              <a:t> RGB&lt;-&gt;HSV </a:t>
            </a:r>
          </a:p>
        </p:txBody>
      </p:sp>
    </p:spTree>
    <p:extLst>
      <p:ext uri="{BB962C8B-B14F-4D97-AF65-F5344CB8AC3E}">
        <p14:creationId xmlns:p14="http://schemas.microsoft.com/office/powerpoint/2010/main" val="205670429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RGB&lt;-&gt;CIE XYZ in a computable way"/>
          <p:cNvSpPr txBox="1">
            <a:spLocks noGrp="1"/>
          </p:cNvSpPr>
          <p:nvPr>
            <p:ph type="title"/>
          </p:nvPr>
        </p:nvSpPr>
        <p:spPr>
          <a:xfrm>
            <a:off x="457200" y="476250"/>
            <a:ext cx="8686800" cy="941388"/>
          </a:xfrm>
          <a:prstGeom prst="rect">
            <a:avLst/>
          </a:prstGeom>
        </p:spPr>
        <p:txBody>
          <a:bodyPr/>
          <a:lstStyle>
            <a:lvl1pPr>
              <a:defRPr sz="3200">
                <a:solidFill>
                  <a:srgbClr val="FFC000"/>
                </a:solidFill>
              </a:defRPr>
            </a:lvl1pPr>
          </a:lstStyle>
          <a:p>
            <a:r>
              <a:t> RGB&lt;-&gt;CIE XYZ in a computable way</a:t>
            </a:r>
          </a:p>
        </p:txBody>
      </p:sp>
      <p:pic>
        <p:nvPicPr>
          <p:cNvPr id="330" name="image82.pdf" descr="image82.pdf"/>
          <p:cNvPicPr>
            <a:picLocks noChangeAspect="1"/>
          </p:cNvPicPr>
          <p:nvPr/>
        </p:nvPicPr>
        <p:blipFill>
          <a:blip r:embed="rId2">
            <a:extLst/>
          </a:blip>
          <a:stretch>
            <a:fillRect/>
          </a:stretch>
        </p:blipFill>
        <p:spPr>
          <a:xfrm>
            <a:off x="2195513" y="2997200"/>
            <a:ext cx="2871787" cy="928688"/>
          </a:xfrm>
          <a:prstGeom prst="rect">
            <a:avLst/>
          </a:prstGeom>
          <a:ln w="12700">
            <a:miter lim="400000"/>
          </a:ln>
        </p:spPr>
      </p:pic>
    </p:spTree>
    <p:extLst>
      <p:ext uri="{BB962C8B-B14F-4D97-AF65-F5344CB8AC3E}">
        <p14:creationId xmlns:p14="http://schemas.microsoft.com/office/powerpoint/2010/main" val="284214489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IE XYZ&lt;-&gt;CIE L*a*b*"/>
          <p:cNvSpPr txBox="1">
            <a:spLocks noGrp="1"/>
          </p:cNvSpPr>
          <p:nvPr>
            <p:ph type="title"/>
          </p:nvPr>
        </p:nvSpPr>
        <p:spPr>
          <a:xfrm>
            <a:off x="107950" y="404664"/>
            <a:ext cx="8785225" cy="941388"/>
          </a:xfrm>
          <a:prstGeom prst="rect">
            <a:avLst/>
          </a:prstGeom>
        </p:spPr>
        <p:txBody>
          <a:bodyPr/>
          <a:lstStyle>
            <a:lvl1pPr>
              <a:defRPr sz="3600">
                <a:solidFill>
                  <a:srgbClr val="FFC000"/>
                </a:solidFill>
              </a:defRPr>
            </a:lvl1pPr>
          </a:lstStyle>
          <a:p>
            <a:r>
              <a:t> CIE XYZ&lt;-&gt;CIE L*a*b*</a:t>
            </a:r>
          </a:p>
        </p:txBody>
      </p:sp>
      <p:sp>
        <p:nvSpPr>
          <p:cNvPr id="333" name="L:(0,100)…"/>
          <p:cNvSpPr txBox="1">
            <a:spLocks noGrp="1"/>
          </p:cNvSpPr>
          <p:nvPr>
            <p:ph type="body" sz="quarter" idx="1"/>
          </p:nvPr>
        </p:nvSpPr>
        <p:spPr>
          <a:xfrm>
            <a:off x="457200" y="1600200"/>
            <a:ext cx="8229600" cy="1508125"/>
          </a:xfrm>
          <a:prstGeom prst="rect">
            <a:avLst/>
          </a:prstGeom>
        </p:spPr>
        <p:txBody>
          <a:bodyPr/>
          <a:lstStyle/>
          <a:p>
            <a:pPr>
              <a:lnSpc>
                <a:spcPct val="80000"/>
              </a:lnSpc>
              <a:defRPr sz="2400" i="1">
                <a:latin typeface="+mj-lt"/>
                <a:ea typeface="+mj-ea"/>
                <a:cs typeface="+mj-cs"/>
                <a:sym typeface="Helvetica"/>
              </a:defRPr>
            </a:pPr>
            <a:r>
              <a:t>L:</a:t>
            </a:r>
            <a:r>
              <a:rPr i="0">
                <a:latin typeface="+mn-lt"/>
                <a:ea typeface="+mn-ea"/>
                <a:cs typeface="+mn-cs"/>
                <a:sym typeface="Corbel"/>
              </a:rPr>
              <a:t>(0,100)</a:t>
            </a:r>
          </a:p>
          <a:p>
            <a:pPr>
              <a:lnSpc>
                <a:spcPct val="80000"/>
              </a:lnSpc>
              <a:defRPr sz="2400" i="1">
                <a:latin typeface="+mj-lt"/>
                <a:ea typeface="+mj-ea"/>
                <a:cs typeface="+mj-cs"/>
                <a:sym typeface="Helvetica"/>
              </a:defRPr>
            </a:pPr>
            <a:r>
              <a:t>a</a:t>
            </a:r>
            <a:r>
              <a:rPr i="0">
                <a:latin typeface="+mn-lt"/>
                <a:ea typeface="+mn-ea"/>
                <a:cs typeface="+mn-cs"/>
                <a:sym typeface="Corbel"/>
              </a:rPr>
              <a:t>, </a:t>
            </a:r>
            <a:r>
              <a:t>b: (-</a:t>
            </a:r>
            <a:r>
              <a:rPr i="0">
                <a:latin typeface="+mn-lt"/>
                <a:ea typeface="+mn-ea"/>
                <a:cs typeface="+mn-cs"/>
                <a:sym typeface="Corbel"/>
              </a:rPr>
              <a:t>300, 300)</a:t>
            </a:r>
            <a:br>
              <a:rPr i="0">
                <a:latin typeface="+mn-lt"/>
                <a:ea typeface="+mn-ea"/>
                <a:cs typeface="+mn-cs"/>
                <a:sym typeface="Corbel"/>
              </a:rPr>
            </a:br>
            <a:r>
              <a:t>-a to </a:t>
            </a:r>
            <a:r>
              <a:rPr i="0">
                <a:latin typeface="+mn-lt"/>
                <a:ea typeface="+mn-ea"/>
                <a:cs typeface="+mn-cs"/>
                <a:sym typeface="Corbel"/>
              </a:rPr>
              <a:t>+</a:t>
            </a:r>
            <a:r>
              <a:t>a: green to red</a:t>
            </a:r>
          </a:p>
          <a:p>
            <a:pPr>
              <a:lnSpc>
                <a:spcPct val="80000"/>
              </a:lnSpc>
              <a:defRPr sz="2400" i="1">
                <a:latin typeface="+mj-lt"/>
                <a:ea typeface="+mj-ea"/>
                <a:cs typeface="+mj-cs"/>
                <a:sym typeface="Helvetica"/>
              </a:defRPr>
            </a:pPr>
            <a:r>
              <a:t>-b to </a:t>
            </a:r>
            <a:r>
              <a:rPr i="0">
                <a:latin typeface="+mn-lt"/>
                <a:ea typeface="+mn-ea"/>
                <a:cs typeface="+mn-cs"/>
                <a:sym typeface="Corbel"/>
              </a:rPr>
              <a:t>+</a:t>
            </a:r>
            <a:r>
              <a:t>b: blue to yellow</a:t>
            </a:r>
          </a:p>
        </p:txBody>
      </p:sp>
      <p:pic>
        <p:nvPicPr>
          <p:cNvPr id="334" name="image83.pdf" descr="image83.pdf"/>
          <p:cNvPicPr>
            <a:picLocks noChangeAspect="1"/>
          </p:cNvPicPr>
          <p:nvPr/>
        </p:nvPicPr>
        <p:blipFill>
          <a:blip r:embed="rId2">
            <a:extLst/>
          </a:blip>
          <a:stretch>
            <a:fillRect/>
          </a:stretch>
        </p:blipFill>
        <p:spPr>
          <a:xfrm>
            <a:off x="1692275" y="2852935"/>
            <a:ext cx="5621338" cy="1301751"/>
          </a:xfrm>
          <a:prstGeom prst="rect">
            <a:avLst/>
          </a:prstGeom>
          <a:ln w="12700">
            <a:miter lim="400000"/>
          </a:ln>
        </p:spPr>
      </p:pic>
    </p:spTree>
    <p:extLst>
      <p:ext uri="{BB962C8B-B14F-4D97-AF65-F5344CB8AC3E}">
        <p14:creationId xmlns:p14="http://schemas.microsoft.com/office/powerpoint/2010/main" val="1728682084"/>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RGB&lt;-&gt;CIE YUV"/>
          <p:cNvSpPr txBox="1">
            <a:spLocks noGrp="1"/>
          </p:cNvSpPr>
          <p:nvPr>
            <p:ph type="title"/>
          </p:nvPr>
        </p:nvSpPr>
        <p:spPr>
          <a:xfrm>
            <a:off x="457199" y="476250"/>
            <a:ext cx="8507415" cy="941388"/>
          </a:xfrm>
          <a:prstGeom prst="rect">
            <a:avLst/>
          </a:prstGeom>
        </p:spPr>
        <p:txBody>
          <a:bodyPr/>
          <a:lstStyle>
            <a:lvl1pPr>
              <a:defRPr sz="3600">
                <a:solidFill>
                  <a:srgbClr val="FFC000"/>
                </a:solidFill>
              </a:defRPr>
            </a:lvl1pPr>
          </a:lstStyle>
          <a:p>
            <a:r>
              <a:t> RGB&lt;-&gt;CIE YUV</a:t>
            </a:r>
          </a:p>
        </p:txBody>
      </p:sp>
      <p:pic>
        <p:nvPicPr>
          <p:cNvPr id="337" name="image84.pdf" descr="image84.pdf"/>
          <p:cNvPicPr>
            <a:picLocks noChangeAspect="1"/>
          </p:cNvPicPr>
          <p:nvPr/>
        </p:nvPicPr>
        <p:blipFill>
          <a:blip r:embed="rId2">
            <a:extLst/>
          </a:blip>
          <a:stretch>
            <a:fillRect/>
          </a:stretch>
        </p:blipFill>
        <p:spPr>
          <a:xfrm>
            <a:off x="2339975" y="2636838"/>
            <a:ext cx="3690938" cy="1060451"/>
          </a:xfrm>
          <a:prstGeom prst="rect">
            <a:avLst/>
          </a:prstGeom>
          <a:ln w="12700">
            <a:miter lim="400000"/>
          </a:ln>
        </p:spPr>
      </p:pic>
    </p:spTree>
    <p:extLst>
      <p:ext uri="{BB962C8B-B14F-4D97-AF65-F5344CB8AC3E}">
        <p14:creationId xmlns:p14="http://schemas.microsoft.com/office/powerpoint/2010/main" val="13649462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ourse schedule: chapter 4"/>
          <p:cNvSpPr txBox="1"/>
          <p:nvPr/>
        </p:nvSpPr>
        <p:spPr>
          <a:xfrm>
            <a:off x="457200" y="628174"/>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600">
                <a:solidFill>
                  <a:srgbClr val="FFC000"/>
                </a:solidFill>
              </a:defRPr>
            </a:lvl1pPr>
          </a:lstStyle>
          <a:p>
            <a:r>
              <a:t>Course schedule: chapter 4</a:t>
            </a:r>
          </a:p>
        </p:txBody>
      </p:sp>
      <p:sp>
        <p:nvSpPr>
          <p:cNvPr id="324" name="Basic operations on image (II)…"/>
          <p:cNvSpPr txBox="1"/>
          <p:nvPr/>
        </p:nvSpPr>
        <p:spPr>
          <a:xfrm>
            <a:off x="457200" y="1600200"/>
            <a:ext cx="8229600" cy="218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nSpc>
                <a:spcPct val="80000"/>
              </a:lnSpc>
              <a:spcBef>
                <a:spcPts val="600"/>
              </a:spcBef>
              <a:buSzPct val="100000"/>
              <a:buChar char="•"/>
              <a:defRPr sz="2800" b="1">
                <a:latin typeface="+mj-lt"/>
                <a:ea typeface="+mj-ea"/>
                <a:cs typeface="+mj-cs"/>
                <a:sym typeface="Helvetica"/>
              </a:defRPr>
            </a:pPr>
            <a:r>
              <a:t>Basic operations on image (II)</a:t>
            </a:r>
          </a:p>
          <a:p>
            <a:pPr marL="742950" lvl="1" indent="-285750">
              <a:spcBef>
                <a:spcPts val="500"/>
              </a:spcBef>
              <a:buSzPct val="100000"/>
              <a:buChar char="–"/>
              <a:defRPr sz="2400"/>
            </a:pPr>
            <a:r>
              <a:t>Simple geometric transform</a:t>
            </a:r>
          </a:p>
          <a:p>
            <a:pPr marL="742950" lvl="1" indent="-285750">
              <a:spcBef>
                <a:spcPts val="500"/>
              </a:spcBef>
              <a:buSzPct val="100000"/>
              <a:buChar char="–"/>
              <a:defRPr sz="2400"/>
            </a:pPr>
            <a:r>
              <a:t>Interpolation</a:t>
            </a:r>
          </a:p>
          <a:p>
            <a:pPr marL="742950" lvl="1" indent="-285750">
              <a:spcBef>
                <a:spcPts val="500"/>
              </a:spcBef>
              <a:buSzPct val="100000"/>
              <a:buChar char="–"/>
              <a:defRPr sz="2400"/>
            </a:pPr>
            <a:r>
              <a:t>Application</a:t>
            </a:r>
          </a:p>
        </p:txBody>
      </p:sp>
    </p:spTree>
  </p:cSld>
  <p:clrMapOvr>
    <a:masterClrMapping/>
  </p:clrMapOvr>
  <p:transition spd="med"/>
</p:sld>
</file>

<file path=ppt/theme/theme1.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392</TotalTime>
  <Words>5078</Words>
  <Application>Microsoft Office PowerPoint</Application>
  <PresentationFormat>全屏显示(4:3)</PresentationFormat>
  <Paragraphs>697</Paragraphs>
  <Slides>84</Slides>
  <Notes>38</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84</vt:i4>
      </vt:variant>
    </vt:vector>
  </HeadingPairs>
  <TitlesOfParts>
    <vt:vector size="93" baseType="lpstr">
      <vt:lpstr>宋体</vt:lpstr>
      <vt:lpstr>Arial</vt:lpstr>
      <vt:lpstr>Calibri</vt:lpstr>
      <vt:lpstr>Corbel</vt:lpstr>
      <vt:lpstr>Helvetica</vt:lpstr>
      <vt:lpstr>Times New Roman</vt:lpstr>
      <vt:lpstr>Verdana</vt:lpstr>
      <vt:lpstr>Wingdings 2</vt:lpstr>
      <vt:lpstr>模块</vt:lpstr>
      <vt:lpstr>Digital Image Processing 图像信息处理 </vt:lpstr>
      <vt:lpstr>Image recognition and understanding-cont.</vt:lpstr>
      <vt:lpstr>Image recognition and understanding-cont.</vt:lpstr>
      <vt:lpstr>Google图像字幕</vt:lpstr>
      <vt:lpstr>Image understanding and understanding-cont.</vt:lpstr>
      <vt:lpstr>Course schedule: chapter 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Course schedule</vt:lpstr>
      <vt:lpstr>Assignment-1</vt:lpstr>
      <vt:lpstr>Evaluation</vt:lpstr>
      <vt:lpstr>Main content</vt:lpstr>
      <vt:lpstr>Digital image representation</vt:lpstr>
      <vt:lpstr>  Image format</vt:lpstr>
      <vt:lpstr>BMP format</vt:lpstr>
      <vt:lpstr>BMP file structure</vt:lpstr>
      <vt:lpstr>BMP image file header</vt:lpstr>
      <vt:lpstr>BMP file header</vt:lpstr>
      <vt:lpstr>BMP Image Information Header</vt:lpstr>
      <vt:lpstr>Palette and bitmap data</vt:lpstr>
      <vt:lpstr>Palette</vt:lpstr>
      <vt:lpstr>Bitmap data</vt:lpstr>
      <vt:lpstr>Bitmap data</vt:lpstr>
      <vt:lpstr>Then,</vt:lpstr>
      <vt:lpstr>Basic principle of imaging</vt:lpstr>
      <vt:lpstr>PowerPoint 演示文稿</vt:lpstr>
      <vt:lpstr>History of imaging device</vt:lpstr>
      <vt:lpstr>History of imaging device</vt:lpstr>
      <vt:lpstr>PowerPoint 演示文稿</vt:lpstr>
      <vt:lpstr>Do you remember?</vt:lpstr>
      <vt:lpstr> Adding a Lens</vt:lpstr>
      <vt:lpstr>Aperture size vs. depth of field</vt:lpstr>
      <vt:lpstr>History of imaging device</vt:lpstr>
      <vt:lpstr>History of imaging device</vt:lpstr>
      <vt:lpstr>History of imaging device</vt:lpstr>
      <vt:lpstr>History of imaging device</vt:lpstr>
      <vt:lpstr>History of imaging devices</vt:lpstr>
      <vt:lpstr>PowerPoint 演示文稿</vt:lpstr>
      <vt:lpstr>History of imaging device</vt:lpstr>
      <vt:lpstr>History of imaging device</vt:lpstr>
      <vt:lpstr>History of imaging device</vt:lpstr>
      <vt:lpstr>PowerPoint 演示文稿</vt:lpstr>
      <vt:lpstr>The principle imaging process of DC</vt:lpstr>
      <vt:lpstr>  Physical meaning of color</vt:lpstr>
      <vt:lpstr>PowerPoint 演示文稿</vt:lpstr>
      <vt:lpstr>PowerPoint 演示文稿</vt:lpstr>
      <vt:lpstr>PowerPoint 演示文稿</vt:lpstr>
      <vt:lpstr>PowerPoint 演示文稿</vt:lpstr>
      <vt:lpstr>PowerPoint 演示文稿</vt:lpstr>
      <vt:lpstr>PowerPoint 演示文稿</vt:lpstr>
      <vt:lpstr>  Light and color</vt:lpstr>
      <vt:lpstr>PowerPoint 演示文稿</vt:lpstr>
      <vt:lpstr>Three-primary colors</vt:lpstr>
      <vt:lpstr>  Color vision basic</vt:lpstr>
      <vt:lpstr>Properties of color vision</vt:lpstr>
      <vt:lpstr>Properties of color vision</vt:lpstr>
      <vt:lpstr>Properties of color vision</vt:lpstr>
      <vt:lpstr>PowerPoint 演示文稿</vt:lpstr>
      <vt:lpstr>Definition of color space</vt:lpstr>
      <vt:lpstr>RGB color model</vt:lpstr>
      <vt:lpstr>CMY color model</vt:lpstr>
      <vt:lpstr>CMY color model</vt:lpstr>
      <vt:lpstr>PowerPoint 演示文稿</vt:lpstr>
      <vt:lpstr>Difference between RGB and CMY</vt:lpstr>
      <vt:lpstr> HSV color model</vt:lpstr>
      <vt:lpstr>Advantage of HSV color model</vt:lpstr>
      <vt:lpstr>CIE color model </vt:lpstr>
      <vt:lpstr>CIE XYZ</vt:lpstr>
      <vt:lpstr>CIE L*a*b* </vt:lpstr>
      <vt:lpstr> CIE YUV</vt:lpstr>
      <vt:lpstr> Transformation between color spaces</vt:lpstr>
      <vt:lpstr> RGB&lt;-&gt;CMY</vt:lpstr>
      <vt:lpstr> RGB&lt;-&gt;HSV </vt:lpstr>
      <vt:lpstr> RGB&lt;-&gt;HSV </vt:lpstr>
      <vt:lpstr> RGB&lt;-&gt;HSV </vt:lpstr>
      <vt:lpstr> RGB&lt;-&gt;CIE XYZ in a computable way</vt:lpstr>
      <vt:lpstr> CIE XYZ&lt;-&gt;CIE L*a*b*</vt:lpstr>
      <vt:lpstr> RGB&lt;-&gt;CIE YUV</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图像信息处理</dc:title>
  <dc:creator>brooksong</dc:creator>
  <cp:lastModifiedBy>brooksong</cp:lastModifiedBy>
  <cp:revision>15</cp:revision>
  <dcterms:modified xsi:type="dcterms:W3CDTF">2023-09-26T07:33:54Z</dcterms:modified>
</cp:coreProperties>
</file>